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4"/>
    <p:sldMasterId id="2147483745" r:id="rId5"/>
    <p:sldMasterId id="2147483747" r:id="rId6"/>
  </p:sldMasterIdLst>
  <p:notesMasterIdLst>
    <p:notesMasterId r:id="rId53"/>
  </p:notesMasterIdLst>
  <p:handoutMasterIdLst>
    <p:handoutMasterId r:id="rId54"/>
  </p:handoutMasterIdLst>
  <p:sldIdLst>
    <p:sldId id="289" r:id="rId7"/>
    <p:sldId id="410" r:id="rId8"/>
    <p:sldId id="2644" r:id="rId9"/>
    <p:sldId id="2373" r:id="rId10"/>
    <p:sldId id="2519" r:id="rId11"/>
    <p:sldId id="2641" r:id="rId12"/>
    <p:sldId id="1823" r:id="rId13"/>
    <p:sldId id="1824" r:id="rId14"/>
    <p:sldId id="1826" r:id="rId15"/>
    <p:sldId id="1827" r:id="rId16"/>
    <p:sldId id="1828" r:id="rId17"/>
    <p:sldId id="1829" r:id="rId18"/>
    <p:sldId id="2642" r:id="rId19"/>
    <p:sldId id="1832" r:id="rId20"/>
    <p:sldId id="1833" r:id="rId21"/>
    <p:sldId id="1834" r:id="rId22"/>
    <p:sldId id="1835" r:id="rId23"/>
    <p:sldId id="1837" r:id="rId24"/>
    <p:sldId id="1838" r:id="rId25"/>
    <p:sldId id="1839" r:id="rId26"/>
    <p:sldId id="1840" r:id="rId27"/>
    <p:sldId id="1841" r:id="rId28"/>
    <p:sldId id="1848" r:id="rId29"/>
    <p:sldId id="1849" r:id="rId30"/>
    <p:sldId id="1850" r:id="rId31"/>
    <p:sldId id="1853" r:id="rId32"/>
    <p:sldId id="1854" r:id="rId33"/>
    <p:sldId id="1856" r:id="rId34"/>
    <p:sldId id="1857" r:id="rId35"/>
    <p:sldId id="1858" r:id="rId36"/>
    <p:sldId id="1859" r:id="rId37"/>
    <p:sldId id="1860" r:id="rId38"/>
    <p:sldId id="1861" r:id="rId39"/>
    <p:sldId id="1862" r:id="rId40"/>
    <p:sldId id="1863" r:id="rId41"/>
    <p:sldId id="1864" r:id="rId42"/>
    <p:sldId id="2154" r:id="rId43"/>
    <p:sldId id="1871" r:id="rId44"/>
    <p:sldId id="1877" r:id="rId45"/>
    <p:sldId id="2162" r:id="rId46"/>
    <p:sldId id="2164" r:id="rId47"/>
    <p:sldId id="1882" r:id="rId48"/>
    <p:sldId id="2163" r:id="rId49"/>
    <p:sldId id="2571" r:id="rId50"/>
    <p:sldId id="2643" r:id="rId51"/>
    <p:sldId id="2572" r:id="rId5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FBD17"/>
    <a:srgbClr val="054317"/>
    <a:srgbClr val="1A6613"/>
    <a:srgbClr val="FFBA03"/>
    <a:srgbClr val="ECB409"/>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2" autoAdjust="0"/>
    <p:restoredTop sz="92506" autoAdjust="0"/>
  </p:normalViewPr>
  <p:slideViewPr>
    <p:cSldViewPr>
      <p:cViewPr varScale="1">
        <p:scale>
          <a:sx n="82" d="100"/>
          <a:sy n="82" d="100"/>
        </p:scale>
        <p:origin x="123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361" y="3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sz="quarter"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3B9F0CED-7E24-BF4C-9217-89A85EA4613D}" type="datetimeFigureOut">
              <a:rPr lang="en-US"/>
              <a:pPr>
                <a:defRPr/>
              </a:pPr>
              <a:t>4/14/2025</a:t>
            </a:fld>
            <a:endParaRPr lang="en-US"/>
          </a:p>
        </p:txBody>
      </p:sp>
      <p:sp>
        <p:nvSpPr>
          <p:cNvPr id="4" name="Rectangle 4"/>
          <p:cNvSpPr>
            <a:spLocks noGrp="1"/>
          </p:cNvSpPr>
          <p:nvPr>
            <p:ph type="ftr" sz="quarter" idx="2"/>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02E9CC9B-1844-7749-A6D1-3AF634BC835B}" type="slidenum">
              <a:rPr lang="en-US"/>
              <a:pPr>
                <a:defRPr/>
              </a:pPr>
              <a:t>‹#›</a:t>
            </a:fld>
            <a:endParaRPr lang="en-US"/>
          </a:p>
        </p:txBody>
      </p:sp>
    </p:spTree>
    <p:extLst>
      <p:ext uri="{BB962C8B-B14F-4D97-AF65-F5344CB8AC3E}">
        <p14:creationId xmlns:p14="http://schemas.microsoft.com/office/powerpoint/2010/main" val="632294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3" name="Rectangle 3"/>
          <p:cNvSpPr>
            <a:spLocks noGrp="1"/>
          </p:cNvSpPr>
          <p:nvPr>
            <p:ph type="dt" idx="1"/>
          </p:nvPr>
        </p:nvSpPr>
        <p:spPr>
          <a:xfrm>
            <a:off x="3884613" y="0"/>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8A491313-BF83-BC4F-87DA-A29417CF61EE}" type="datetimeFigureOut">
              <a:rPr lang="en-US"/>
              <a:pPr>
                <a:defRPr/>
              </a:pPr>
              <a:t>4/14/2025</a:t>
            </a:fld>
            <a:endParaRPr lang="en-US"/>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anchor="ctr"/>
          <a:lstStyle/>
          <a:p>
            <a:pPr lvl="0"/>
            <a:endParaRPr lang="en-US" noProof="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endParaRPr lang="en-US"/>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lvl1pPr fontAlgn="auto">
              <a:spcBef>
                <a:spcPts val="0"/>
              </a:spcBef>
              <a:spcAft>
                <a:spcPts val="0"/>
              </a:spcAft>
              <a:defRPr>
                <a:latin typeface="+mn-lt"/>
                <a:ea typeface="+mn-ea"/>
                <a:cs typeface="+mn-cs"/>
              </a:defRPr>
            </a:lvl1pPr>
            <a:extLst/>
          </a:lstStyle>
          <a:p>
            <a:pPr>
              <a:defRPr/>
            </a:pPr>
            <a:fld id="{42310910-2610-F946-B908-1B939B60B29B}" type="slidenum">
              <a:rPr lang="en-US"/>
              <a:pPr>
                <a:defRPr/>
              </a:pPr>
              <a:t>‹#›</a:t>
            </a:fld>
            <a:endParaRPr lang="en-US"/>
          </a:p>
        </p:txBody>
      </p:sp>
    </p:spTree>
    <p:extLst>
      <p:ext uri="{BB962C8B-B14F-4D97-AF65-F5344CB8AC3E}">
        <p14:creationId xmlns:p14="http://schemas.microsoft.com/office/powerpoint/2010/main" val="237778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459E79-B3EA-453E-BDBA-60E25D7173B4}" type="slidenum">
              <a:rPr lang="en-US" smtClean="0"/>
              <a:t>4</a:t>
            </a:fld>
            <a:endParaRPr lang="en-US"/>
          </a:p>
        </p:txBody>
      </p:sp>
    </p:spTree>
    <p:extLst>
      <p:ext uri="{BB962C8B-B14F-4D97-AF65-F5344CB8AC3E}">
        <p14:creationId xmlns:p14="http://schemas.microsoft.com/office/powerpoint/2010/main" val="29061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clustering, we have two important terms:</a:t>
            </a:r>
            <a:r>
              <a:rPr lang="en-US" baseline="0" dirty="0"/>
              <a:t> inter-cluster distance and intra-cluster distance.</a:t>
            </a:r>
          </a:p>
          <a:p>
            <a:endParaRPr lang="en-US" baseline="0" dirty="0"/>
          </a:p>
          <a:p>
            <a:r>
              <a:rPr lang="en-US" baseline="0" dirty="0"/>
              <a:t>Inter-cluster refers to the distance between two clusters. The larger the distance, the more distinct these clusters are. Intra-cluster distance refers to the spread of the data points within the cluster. When the average distance between points is smaller, we are minimizing the standard deviation within the cluster. </a:t>
            </a:r>
          </a:p>
          <a:p>
            <a:endParaRPr lang="en-US" baseline="0" dirty="0"/>
          </a:p>
          <a:p>
            <a:r>
              <a:rPr lang="en-US" baseline="0" dirty="0"/>
              <a:t>In order to create the strongest clusters, we want to minimize intra-cluster distance and maximize inter-cluster distance.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345318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actually find the centroids in these clusters – a centroid is the average location of all the points in a cluster, but it’s not necessarily a data point.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647477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figure out what the best centroid is? We have to test out a few different locations until we find one that fits. </a:t>
            </a:r>
          </a:p>
          <a:p>
            <a:endParaRPr lang="en-US" dirty="0"/>
          </a:p>
          <a:p>
            <a:r>
              <a:rPr lang="en-US" dirty="0"/>
              <a:t>First, we</a:t>
            </a:r>
            <a:r>
              <a:rPr lang="en-US" baseline="0" dirty="0"/>
              <a:t> pick a number of data points (</a:t>
            </a:r>
            <a:r>
              <a:rPr lang="en-US" i="1" baseline="0" dirty="0"/>
              <a:t>k</a:t>
            </a:r>
            <a:r>
              <a:rPr lang="en-US" i="0" baseline="0" dirty="0"/>
              <a:t>) to be the centroids.</a:t>
            </a:r>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25285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assign all</a:t>
            </a:r>
            <a:r>
              <a:rPr lang="en-US" baseline="0" dirty="0"/>
              <a:t> the other data points to the closest centroid.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455540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based on the</a:t>
            </a:r>
            <a:r>
              <a:rPr lang="en-US" baseline="0" dirty="0"/>
              <a:t> current clusters, we recalculate the centroids to minimize the distance between that point and all the other points in the cluster.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456547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repeat steps</a:t>
            </a:r>
            <a:r>
              <a:rPr lang="en-US" baseline="0" dirty="0"/>
              <a:t> 2 and 3 until we have stable centroids.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582046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5700">
                <a:solidFill>
                  <a:srgbClr val="000000"/>
                </a:solidFill>
                <a:latin typeface="Gill Sans" charset="0"/>
                <a:ea typeface="ヒラギノ角ゴ ProN W3" charset="0"/>
                <a:cs typeface="ヒラギノ角ゴ ProN W3" charset="0"/>
                <a:sym typeface="Gill Sans" charset="0"/>
              </a:defRPr>
            </a:lvl1pPr>
            <a:lvl2pPr marL="757066" indent="-291179" eaLnBrk="0" hangingPunct="0">
              <a:defRPr sz="5700">
                <a:solidFill>
                  <a:srgbClr val="000000"/>
                </a:solidFill>
                <a:latin typeface="Gill Sans" charset="0"/>
                <a:ea typeface="ヒラギノ角ゴ ProN W3" charset="0"/>
                <a:cs typeface="ヒラギノ角ゴ ProN W3" charset="0"/>
                <a:sym typeface="Gill Sans" charset="0"/>
              </a:defRPr>
            </a:lvl2pPr>
            <a:lvl3pPr marL="1164717" indent="-232943" eaLnBrk="0" hangingPunct="0">
              <a:defRPr sz="5700">
                <a:solidFill>
                  <a:srgbClr val="000000"/>
                </a:solidFill>
                <a:latin typeface="Gill Sans" charset="0"/>
                <a:ea typeface="ヒラギノ角ゴ ProN W3" charset="0"/>
                <a:cs typeface="ヒラギノ角ゴ ProN W3" charset="0"/>
                <a:sym typeface="Gill Sans" charset="0"/>
              </a:defRPr>
            </a:lvl3pPr>
            <a:lvl4pPr marL="1630604" indent="-232943" eaLnBrk="0" hangingPunct="0">
              <a:defRPr sz="5700">
                <a:solidFill>
                  <a:srgbClr val="000000"/>
                </a:solidFill>
                <a:latin typeface="Gill Sans" charset="0"/>
                <a:ea typeface="ヒラギノ角ゴ ProN W3" charset="0"/>
                <a:cs typeface="ヒラギノ角ゴ ProN W3" charset="0"/>
                <a:sym typeface="Gill Sans" charset="0"/>
              </a:defRPr>
            </a:lvl4pPr>
            <a:lvl5pPr marL="2096491" indent="-232943" eaLnBrk="0" hangingPunct="0">
              <a:defRPr sz="5700">
                <a:solidFill>
                  <a:srgbClr val="000000"/>
                </a:solidFill>
                <a:latin typeface="Gill Sans" charset="0"/>
                <a:ea typeface="ヒラギノ角ゴ ProN W3" charset="0"/>
                <a:cs typeface="ヒラギノ角ゴ ProN W3" charset="0"/>
                <a:sym typeface="Gill Sans" charset="0"/>
              </a:defRPr>
            </a:lvl5pPr>
            <a:lvl6pPr marL="2562377" indent="-232943" eaLnBrk="0" fontAlgn="base" hangingPunct="0">
              <a:spcBef>
                <a:spcPct val="0"/>
              </a:spcBef>
              <a:spcAft>
                <a:spcPct val="0"/>
              </a:spcAft>
              <a:defRPr sz="5700">
                <a:solidFill>
                  <a:srgbClr val="000000"/>
                </a:solidFill>
                <a:latin typeface="Gill Sans" charset="0"/>
                <a:ea typeface="ヒラギノ角ゴ ProN W3" charset="0"/>
                <a:cs typeface="ヒラギノ角ゴ ProN W3" charset="0"/>
                <a:sym typeface="Gill Sans" charset="0"/>
              </a:defRPr>
            </a:lvl6pPr>
            <a:lvl7pPr marL="3028264" indent="-232943" eaLnBrk="0" fontAlgn="base" hangingPunct="0">
              <a:spcBef>
                <a:spcPct val="0"/>
              </a:spcBef>
              <a:spcAft>
                <a:spcPct val="0"/>
              </a:spcAft>
              <a:defRPr sz="5700">
                <a:solidFill>
                  <a:srgbClr val="000000"/>
                </a:solidFill>
                <a:latin typeface="Gill Sans" charset="0"/>
                <a:ea typeface="ヒラギノ角ゴ ProN W3" charset="0"/>
                <a:cs typeface="ヒラギノ角ゴ ProN W3" charset="0"/>
                <a:sym typeface="Gill Sans" charset="0"/>
              </a:defRPr>
            </a:lvl7pPr>
            <a:lvl8pPr marL="3494151" indent="-232943" eaLnBrk="0" fontAlgn="base" hangingPunct="0">
              <a:spcBef>
                <a:spcPct val="0"/>
              </a:spcBef>
              <a:spcAft>
                <a:spcPct val="0"/>
              </a:spcAft>
              <a:defRPr sz="5700">
                <a:solidFill>
                  <a:srgbClr val="000000"/>
                </a:solidFill>
                <a:latin typeface="Gill Sans" charset="0"/>
                <a:ea typeface="ヒラギノ角ゴ ProN W3" charset="0"/>
                <a:cs typeface="ヒラギノ角ゴ ProN W3" charset="0"/>
                <a:sym typeface="Gill Sans" charset="0"/>
              </a:defRPr>
            </a:lvl8pPr>
            <a:lvl9pPr marL="3960038" indent="-232943" eaLnBrk="0" fontAlgn="base" hangingPunct="0">
              <a:spcBef>
                <a:spcPct val="0"/>
              </a:spcBef>
              <a:spcAft>
                <a:spcPct val="0"/>
              </a:spcAft>
              <a:defRPr sz="5700">
                <a:solidFill>
                  <a:srgbClr val="000000"/>
                </a:solidFill>
                <a:latin typeface="Gill Sans" charset="0"/>
                <a:ea typeface="ヒラギノ角ゴ ProN W3" charset="0"/>
                <a:cs typeface="ヒラギノ角ゴ ProN W3" charset="0"/>
                <a:sym typeface="Gill Sans"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1F1FBF-6D8E-734F-BE81-F13A9DB18253}" type="slidenum">
              <a:rPr kumimoji="0" lang="en-US" sz="1200" b="0" i="0" u="none" strike="noStrike" kern="1200" cap="none" spc="0" normalizeH="0" baseline="0" noProof="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talk about why we care about all these</a:t>
            </a:r>
            <a:r>
              <a:rPr lang="en-US" baseline="0" dirty="0"/>
              <a:t> metrics shortly. In essence, they are used to measure the “quality” of the clustering that we performed, to assess if there is a better number to use for k or not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519450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clustering, we have two important terms:</a:t>
            </a:r>
            <a:r>
              <a:rPr lang="en-US" baseline="0" dirty="0"/>
              <a:t> inter-cluster distance and intra-cluster distance.</a:t>
            </a:r>
          </a:p>
          <a:p>
            <a:endParaRPr lang="en-US" baseline="0" dirty="0"/>
          </a:p>
          <a:p>
            <a:r>
              <a:rPr lang="en-US" baseline="0" dirty="0"/>
              <a:t>Inter-cluster refers to the distance between two clusters. The larger the distance, the more distinct these clusters are. Intra-cluster distance refers to the spread of the data points within the cluster. When the average distance between points is smaller, we are minimizing the standard deviation within the cluster. </a:t>
            </a:r>
          </a:p>
          <a:p>
            <a:endParaRPr lang="en-US" baseline="0" dirty="0"/>
          </a:p>
          <a:p>
            <a:r>
              <a:rPr lang="en-US" baseline="0" dirty="0"/>
              <a:t>In order to create the strongest clusters, we want to minimize intra-cluster distance and maximize inter-cluster distance.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345318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plot that we get  - we’ve drawn circles around the two clusters that have formed.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36161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986808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do we notice? Well, the algorithm identified two groups, and it seems as though there are voting patterns that emerge.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49018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color code the</a:t>
            </a:r>
            <a:r>
              <a:rPr lang="en-US" baseline="0" dirty="0"/>
              <a:t> points by party – Democrats are represented by blue, and Republicans are red.</a:t>
            </a:r>
          </a:p>
          <a:p>
            <a:endParaRPr lang="en-US" baseline="0" dirty="0"/>
          </a:p>
          <a:p>
            <a:r>
              <a:rPr lang="en-US" dirty="0"/>
              <a:t>What information can we extract from this</a:t>
            </a:r>
            <a:r>
              <a:rPr lang="en-US" baseline="0" dirty="0"/>
              <a:t> graph now?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794536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Democrats have more diffusion in their voting patterns</a:t>
            </a:r>
            <a:r>
              <a:rPr lang="en-US" baseline="0" dirty="0"/>
              <a:t> than the Republicans, but at the same time, there are some Republicans who are classified as part of the Democrat cluster.</a:t>
            </a:r>
          </a:p>
          <a:p>
            <a:endParaRPr lang="en-US" baseline="0" dirty="0"/>
          </a:p>
          <a:p>
            <a:r>
              <a:rPr lang="en-US" baseline="0" dirty="0"/>
              <a:t>It’s an easy way for us to party members who vote differently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824537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is more powerful</a:t>
            </a:r>
            <a:r>
              <a:rPr lang="en-US" baseline="0" dirty="0"/>
              <a:t> than visualizing because it can mathematically determine where the cluster points belong. Instead of us having to guess which points belong to which cluster, the algorithm uses many variable or dimensions to make that determination for us.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756135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when we want to select the right k (number of clusters) we have to keep in mind that we are trying to find the maximum intercluster distance between clusters and minimize the intra-cluster distance. </a:t>
            </a:r>
          </a:p>
          <a:p>
            <a:r>
              <a:rPr lang="en-US" baseline="0" dirty="0"/>
              <a:t>In this way we keep similar point together and ensure similar points are maximally separated from other points that don’t fall in their group</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623162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determine how the algorith</a:t>
            </a:r>
            <a:r>
              <a:rPr lang="en-US" baseline="0" dirty="0"/>
              <a:t>m performs? We calculate the inter-cluster variance (the distance between the two clusters) and divide it by the total variance. T</a:t>
            </a:r>
            <a:r>
              <a:rPr lang="en-US" dirty="0"/>
              <a:t>he higher the inter-cluster</a:t>
            </a:r>
            <a:r>
              <a:rPr lang="en-US" baseline="0" dirty="0"/>
              <a:t> distance, the more “separated” the groups are. This would also account for more of the variation.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637856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talk about why we care about all these</a:t>
            </a:r>
            <a:r>
              <a:rPr lang="en-US" baseline="0" dirty="0"/>
              <a:t> metrics shortly. In essence, they are used to measure the “quality” of the clustering that we performed, to assess if there is a better number to use for k or not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519450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clustering, we have two important terms:</a:t>
            </a:r>
            <a:r>
              <a:rPr lang="en-US" baseline="0" dirty="0"/>
              <a:t> inter-cluster distance and intra-cluster distance.</a:t>
            </a:r>
          </a:p>
          <a:p>
            <a:endParaRPr lang="en-US" baseline="0" dirty="0"/>
          </a:p>
          <a:p>
            <a:r>
              <a:rPr lang="en-US" baseline="0" dirty="0"/>
              <a:t>Inter-cluster refers to the distance between two clusters. The larger the distance, the more distinct these clusters are. Intra-cluster distance refers to the spread of the data points within the cluster. When the average distance between points is smaller, we are minimizing the standard deviation within the cluster. </a:t>
            </a:r>
          </a:p>
          <a:p>
            <a:endParaRPr lang="en-US" baseline="0" dirty="0"/>
          </a:p>
          <a:p>
            <a:r>
              <a:rPr lang="en-US" baseline="0" dirty="0"/>
              <a:t>In order to create the strongest clusters, we want to minimize intra-cluster distance and maximize inter-cluster distance.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345318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code for calculating the</a:t>
            </a:r>
            <a:r>
              <a:rPr lang="en-US" baseline="0" dirty="0"/>
              <a:t> accuracy of the algorithm. </a:t>
            </a:r>
          </a:p>
          <a:p>
            <a:endParaRPr lang="en-US" baseline="0" dirty="0"/>
          </a:p>
          <a:p>
            <a:r>
              <a:rPr lang="en-US" baseline="0" dirty="0"/>
              <a:t>We label the numerator (‘num’) as the inter-cluster variance and label the denominator (‘denom’) as the total amount of variance. Then, we divide the numerator by the denominator and we get a total of 76.7% variance that is explained by the clustering.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526298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that we’ve</a:t>
            </a:r>
            <a:r>
              <a:rPr lang="en-US" baseline="0" dirty="0"/>
              <a:t> been working on, it was fairly easy to intuit that k should equal two just by looking at the graph and making that assessment. But we don’t normally have such a clear case. How do we assess which number of clusters is the best?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9556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a:t>
            </a:r>
            <a:r>
              <a:rPr lang="en-US" baseline="0" dirty="0"/>
              <a:t> hand, we have unsupervised machine learning. </a:t>
            </a:r>
          </a:p>
          <a:p>
            <a:endParaRPr lang="en-US" baseline="0" dirty="0"/>
          </a:p>
          <a:p>
            <a:r>
              <a:rPr lang="en-US" baseline="0" dirty="0"/>
              <a:t>In this case, we don’t actually know what categories we want the output to be in. So we focus on organizing and dividing the data in such a way as to show us something meaningful about the data that we might not have considered before.</a:t>
            </a:r>
          </a:p>
          <a:p>
            <a:endParaRPr lang="en-US" baseline="0" dirty="0"/>
          </a:p>
          <a:p>
            <a:r>
              <a:rPr lang="en-US" baseline="0" dirty="0"/>
              <a:t>Let’s assume that we have the same wine list, but in this case, we’re not sure what type of output we want. We can create categories (by region, by year, price range, type) to find out which wines cluster together, and then analyze it to find new patterns and insights.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3044382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ways we can do this:</a:t>
            </a:r>
          </a:p>
          <a:p>
            <a:endParaRPr lang="en-US" dirty="0"/>
          </a:p>
          <a:p>
            <a:pPr marL="349415" indent="-349415">
              <a:buAutoNum type="arabicPeriod"/>
            </a:pPr>
            <a:r>
              <a:rPr lang="en-US" dirty="0"/>
              <a:t>The elbow method</a:t>
            </a:r>
            <a:r>
              <a:rPr lang="en-US" baseline="0" dirty="0"/>
              <a:t> measures intra-cluster variance and also variance across the whole data set. </a:t>
            </a:r>
          </a:p>
          <a:p>
            <a:pPr marL="815302" lvl="1" indent="-349415">
              <a:buAutoNum type="arabicPeriod"/>
            </a:pPr>
            <a:r>
              <a:rPr lang="en-US" baseline="0" dirty="0"/>
              <a:t>The elbow method is heuritistic and provides a visual understanding of how many clusterings there are likely to be</a:t>
            </a:r>
          </a:p>
          <a:p>
            <a:endParaRPr lang="en-US" baseline="0" dirty="0"/>
          </a:p>
          <a:p>
            <a:r>
              <a:rPr lang="en-US" baseline="0" dirty="0"/>
              <a:t>2. NbClust is a function that runs 30 different tests and provides “majority vote” for the best number of k’s for us to use. </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623162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run the elbow</a:t>
            </a:r>
            <a:r>
              <a:rPr lang="en-US" baseline="0" dirty="0"/>
              <a:t> method, we can see that as we increase k, we increase the percent of variance that is accounted for by the clustering. </a:t>
            </a:r>
            <a:endParaRPr lang="en-US" dirty="0"/>
          </a:p>
          <a:p>
            <a:r>
              <a:rPr lang="en-US" dirty="0"/>
              <a:t>Here are</a:t>
            </a:r>
            <a:r>
              <a:rPr lang="en-US" baseline="0" dirty="0"/>
              <a:t> the results that we get. Now, we can see that we can continue to increase accuracy as we increase the number of clusters, but is that helping us segment the data in a meaningful way? </a:t>
            </a:r>
          </a:p>
          <a:p>
            <a:endParaRPr lang="en-US" baseline="0" dirty="0"/>
          </a:p>
          <a:p>
            <a:r>
              <a:rPr lang="en-US" baseline="0" dirty="0"/>
              <a:t>If we think about it conceptually, we realize that eventually we will reach 100%, but that’s only when all the data points are their own cluster. That won’t help us find patterns or get insights from our data, so we need to find a balance between the most accuracy and the most useful number for k. </a:t>
            </a:r>
          </a:p>
          <a:p>
            <a:endParaRPr lang="en-US" baseline="0" dirty="0"/>
          </a:p>
          <a:p>
            <a:r>
              <a:rPr lang="en-US" baseline="0" dirty="0"/>
              <a:t>In this case, we see a huge spike between 2 and 3, and we can eyeball the data to see that three clusters makes sense with the data that we have.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934272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take a look at the voting results (for NbClust, not for Congress) and see that 2 clearly has the most votes with this function.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738320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questions that we can answer with the results that we got from the algorithm. Of course, these</a:t>
            </a:r>
            <a:r>
              <a:rPr lang="en-US" baseline="0" dirty="0"/>
              <a:t> are just a few of the questions that we have come up with, but there are many other applications.</a:t>
            </a:r>
          </a:p>
          <a:p>
            <a:endParaRPr lang="en-US" baseline="0" dirty="0"/>
          </a:p>
          <a:p>
            <a:r>
              <a:rPr lang="en-US" baseline="0" dirty="0"/>
              <a:t>In order to use this data to the fullest, we need to have that industry knowledge.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5017690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would probably be easier for seasoned politicians and campaign managers</a:t>
            </a:r>
            <a:r>
              <a:rPr lang="en-US" baseline="0" dirty="0"/>
              <a:t> to figure out how to use this information – that’s why domain knowledge is so important when it comes to data science. Even though we might get the same data as an expert, an expert will have a better ability to put it into appropriate context and determine how to use the results effectively.</a:t>
            </a:r>
          </a:p>
          <a:p>
            <a:endParaRPr lang="en-US" baseline="0" dirty="0"/>
          </a:p>
          <a:p>
            <a:r>
              <a:rPr lang="en-US" dirty="0"/>
              <a:t>https://cartooninc.wordpress.com/tag/daily-jokes/page/22/</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5950971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would probably be easier for seasoned politicians and campaign managers</a:t>
            </a:r>
            <a:r>
              <a:rPr lang="en-US" baseline="0" dirty="0"/>
              <a:t> to figure out how to use this information – that’s why domain knowledge is so important when it comes to data science. Even though we might get the same data as an expert, an expert will have a better ability to put it into appropriate context and determine how to use the results effectively.</a:t>
            </a:r>
          </a:p>
          <a:p>
            <a:endParaRPr lang="en-US" baseline="0" dirty="0"/>
          </a:p>
          <a:p>
            <a:r>
              <a:rPr lang="en-US" dirty="0"/>
              <a:t>https://cartooninc.wordpress.com/tag/daily-jokes/page/22/</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5950971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590875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59087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define</a:t>
            </a:r>
            <a:r>
              <a:rPr lang="en-US" baseline="0" dirty="0"/>
              <a:t> what clustering is – we use it to find similarity between groups. It’s unsupervised because we don’t have any expected outcomes, unlike supervised machine learning. </a:t>
            </a:r>
          </a:p>
          <a:p>
            <a:endParaRPr lang="en-US" baseline="0" dirty="0"/>
          </a:p>
          <a:p>
            <a:r>
              <a:rPr lang="en-US" baseline="0" dirty="0"/>
              <a:t>As a note, it’s important for us to define similarity. What attributes should we use and what types of distances make the most sense? </a:t>
            </a:r>
          </a:p>
          <a:p>
            <a:endParaRPr lang="en-US" baseline="0" dirty="0"/>
          </a:p>
          <a:p>
            <a:r>
              <a:rPr lang="en-US" dirty="0"/>
              <a:t>http://www.clustan.talktalk.net/malt_whisky.html</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2343551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minute to look at a real-world</a:t>
            </a:r>
            <a:r>
              <a:rPr lang="en-US" baseline="0" dirty="0"/>
              <a:t> example of how clustering is used to solve a problem. </a:t>
            </a:r>
          </a:p>
          <a:p>
            <a:endParaRPr lang="en-US" baseline="0" dirty="0"/>
          </a:p>
          <a:p>
            <a:r>
              <a:rPr lang="en-US" baseline="0" dirty="0"/>
              <a:t>In 1997, Ira Haimowitz and Henry Schwarz wrote a short paper about how they used clustering to separate existing credit card members into five groups by particular attributes – each group was distinct in their consumer credit behavior. How was this helpful? This led to more targeted marketing and specific offers to those groups.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4499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986808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a:t>
            </a:r>
            <a:r>
              <a:rPr lang="en-US" baseline="0" dirty="0"/>
              <a:t> topic this week is k-means clustering, where we’ll take a look at the voting patterns in Congress.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4163271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the data we’re working with. We have 427 data points</a:t>
            </a:r>
            <a:r>
              <a:rPr lang="en-US" baseline="0" dirty="0"/>
              <a:t> (each one is a member of Congress) and this is taken from 2013. There are three types of votes: aye, nay or other (i.e. might not have voted or decided to abstain).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1962757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graph</a:t>
            </a:r>
            <a:r>
              <a:rPr lang="en-US" baseline="0" dirty="0"/>
              <a:t> that we get when we plug in all the points. Now, we can see that there are two fairly distinct clusters, but at this stage, we’re not sure who is a Republican and who is a Democrat. We do make an assumption that they vote along partisan lines.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39B329-E67A-6D49-B442-03542797CA5D}" type="slidenum">
              <a:rPr kumimoji="0" lang="en-US" sz="1200" b="0" i="0" u="none" strike="noStrike" kern="1200" cap="none" spc="0" normalizeH="0" baseline="0" noProof="0" smtClean="0">
                <a:ln>
                  <a:noFill/>
                </a:ln>
                <a:solidFill>
                  <a:srgbClr val="000000"/>
                </a:solidFill>
                <a:effectLst/>
                <a:uLnTx/>
                <a:uFillTx/>
                <a:latin typeface="Gill Sans" charset="0"/>
                <a:sym typeface="Gill Sans"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srgbClr val="000000"/>
              </a:solidFill>
              <a:effectLst/>
              <a:uLnTx/>
              <a:uFillTx/>
              <a:latin typeface="Gill Sans" charset="0"/>
              <a:sym typeface="Gill Sans" charset="0"/>
            </a:endParaRPr>
          </a:p>
        </p:txBody>
      </p:sp>
    </p:spTree>
    <p:extLst>
      <p:ext uri="{BB962C8B-B14F-4D97-AF65-F5344CB8AC3E}">
        <p14:creationId xmlns:p14="http://schemas.microsoft.com/office/powerpoint/2010/main" val="3942591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FB Campus">
    <p:spTree>
      <p:nvGrpSpPr>
        <p:cNvPr id="1" name=""/>
        <p:cNvGrpSpPr/>
        <p:nvPr/>
      </p:nvGrpSpPr>
      <p:grpSpPr>
        <a:xfrm>
          <a:off x="0" y="0"/>
          <a:ext cx="0" cy="0"/>
          <a:chOff x="0" y="0"/>
          <a:chExt cx="0" cy="0"/>
        </a:xfrm>
      </p:grpSpPr>
      <p:sp>
        <p:nvSpPr>
          <p:cNvPr id="2" name="Title 1"/>
          <p:cNvSpPr>
            <a:spLocks noGrp="1"/>
          </p:cNvSpPr>
          <p:nvPr>
            <p:ph type="ctrTitle"/>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360378"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30477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sp>
        <p:nvSpPr>
          <p:cNvPr id="5" name="Slide Number Placeholder 5"/>
          <p:cNvSpPr>
            <a:spLocks noGrp="1"/>
          </p:cNvSpPr>
          <p:nvPr>
            <p:ph type="sldNum" sz="quarter" idx="4"/>
          </p:nvPr>
        </p:nvSpPr>
        <p:spPr>
          <a:xfrm>
            <a:off x="6998329" y="6494594"/>
            <a:ext cx="2133600" cy="365125"/>
          </a:xfrm>
          <a:prstGeom prst="rect">
            <a:avLst/>
          </a:prstGeom>
        </p:spPr>
        <p:txBody>
          <a:bodyPr/>
          <a:lstStyle>
            <a:lvl1pPr algn="r">
              <a:defRPr sz="1350">
                <a:latin typeface="Lato Light"/>
                <a:cs typeface="Lato Light"/>
              </a:defRPr>
            </a:lvl1pPr>
          </a:lstStyle>
          <a:p>
            <a:fld id="{A2644288-DBB5-B146-A4C9-3FE617AA0A71}" type="slidenum">
              <a:rPr lang="en-US" smtClean="0"/>
              <a:pPr/>
              <a:t>‹#›</a:t>
            </a:fld>
            <a:endParaRPr lang="en-US" dirty="0"/>
          </a:p>
        </p:txBody>
      </p:sp>
    </p:spTree>
    <p:extLst>
      <p:ext uri="{BB962C8B-B14F-4D97-AF65-F5344CB8AC3E}">
        <p14:creationId xmlns:p14="http://schemas.microsoft.com/office/powerpoint/2010/main" val="247467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sp>
        <p:nvSpPr>
          <p:cNvPr id="5" name="Slide Number Placeholder 5"/>
          <p:cNvSpPr>
            <a:spLocks noGrp="1"/>
          </p:cNvSpPr>
          <p:nvPr>
            <p:ph type="sldNum" sz="quarter" idx="4"/>
          </p:nvPr>
        </p:nvSpPr>
        <p:spPr>
          <a:xfrm>
            <a:off x="6998329" y="6494594"/>
            <a:ext cx="2133600" cy="365125"/>
          </a:xfrm>
          <a:prstGeom prst="rect">
            <a:avLst/>
          </a:prstGeom>
        </p:spPr>
        <p:txBody>
          <a:bodyPr/>
          <a:lstStyle>
            <a:lvl1pPr algn="r">
              <a:defRPr sz="1350">
                <a:latin typeface="Lato Light"/>
                <a:cs typeface="Lato Light"/>
              </a:defRPr>
            </a:lvl1pPr>
          </a:lstStyle>
          <a:p>
            <a:fld id="{A2644288-DBB5-B146-A4C9-3FE617AA0A71}" type="slidenum">
              <a:rPr lang="en-US" smtClean="0"/>
              <a:pPr/>
              <a:t>‹#›</a:t>
            </a:fld>
            <a:endParaRPr lang="en-US" dirty="0"/>
          </a:p>
        </p:txBody>
      </p:sp>
    </p:spTree>
    <p:extLst>
      <p:ext uri="{BB962C8B-B14F-4D97-AF65-F5344CB8AC3E}">
        <p14:creationId xmlns:p14="http://schemas.microsoft.com/office/powerpoint/2010/main" val="2613983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21550" y="2528900"/>
            <a:ext cx="8127903" cy="34098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12"/>
          <p:cNvSpPr>
            <a:spLocks noGrp="1"/>
          </p:cNvSpPr>
          <p:nvPr>
            <p:ph type="body" sz="quarter" idx="15" hasCustomPrompt="1"/>
          </p:nvPr>
        </p:nvSpPr>
        <p:spPr>
          <a:xfrm>
            <a:off x="521550" y="1465387"/>
            <a:ext cx="8127903" cy="991505"/>
          </a:xfrm>
          <a:prstGeom prst="rect">
            <a:avLst/>
          </a:prstGeom>
          <a:noFill/>
        </p:spPr>
        <p:txBody>
          <a:bodyPr vert="horz" anchor="ctr" anchorCtr="0"/>
          <a:lstStyle>
            <a:lvl1pPr marL="0" indent="0" algn="ctr">
              <a:lnSpc>
                <a:spcPct val="90000"/>
              </a:lnSpc>
              <a:buNone/>
              <a:defRPr sz="2100">
                <a:solidFill>
                  <a:srgbClr val="72CFDF"/>
                </a:solidFill>
                <a:latin typeface="Utopia" panose="02020500000000000000" pitchFamily="18" charset="0"/>
                <a:ea typeface="Lato" panose="020F0502020204030203" pitchFamily="34" charset="0"/>
                <a:cs typeface="Lato" panose="020F0502020204030203" pitchFamily="34"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7"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sp>
        <p:nvSpPr>
          <p:cNvPr id="6" name="Slide Number Placeholder 5"/>
          <p:cNvSpPr>
            <a:spLocks noGrp="1"/>
          </p:cNvSpPr>
          <p:nvPr>
            <p:ph type="sldNum" sz="quarter" idx="4"/>
          </p:nvPr>
        </p:nvSpPr>
        <p:spPr>
          <a:xfrm>
            <a:off x="6998329" y="6494594"/>
            <a:ext cx="2133600" cy="365125"/>
          </a:xfrm>
          <a:prstGeom prst="rect">
            <a:avLst/>
          </a:prstGeom>
        </p:spPr>
        <p:txBody>
          <a:bodyPr/>
          <a:lstStyle>
            <a:lvl1pPr algn="r">
              <a:defRPr sz="1350">
                <a:latin typeface="Lato Light"/>
                <a:cs typeface="Lato Light"/>
              </a:defRPr>
            </a:lvl1pPr>
          </a:lstStyle>
          <a:p>
            <a:fld id="{A2644288-DBB5-B146-A4C9-3FE617AA0A71}" type="slidenum">
              <a:rPr lang="en-US" smtClean="0"/>
              <a:pPr/>
              <a:t>‹#›</a:t>
            </a:fld>
            <a:endParaRPr lang="en-US" dirty="0"/>
          </a:p>
        </p:txBody>
      </p:sp>
    </p:spTree>
    <p:extLst>
      <p:ext uri="{BB962C8B-B14F-4D97-AF65-F5344CB8AC3E}">
        <p14:creationId xmlns:p14="http://schemas.microsoft.com/office/powerpoint/2010/main" val="42817257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10571" y="2538522"/>
            <a:ext cx="3452844" cy="3481847"/>
          </a:xfrm>
        </p:spPr>
        <p:txBody>
          <a:bodyPr/>
          <a:lstStyle>
            <a:lvl1pPr>
              <a:defRPr sz="1500"/>
            </a:lvl1pPr>
            <a:lvl2pPr>
              <a:defRPr sz="1313"/>
            </a:lvl2pPr>
            <a:lvl3pPr>
              <a:defRPr sz="1125"/>
            </a:lvl3pPr>
            <a:lvl4pPr>
              <a:defRPr sz="938"/>
            </a:lvl4pPr>
            <a:lvl5pPr>
              <a:defRPr sz="93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998329" y="6494594"/>
            <a:ext cx="2133600" cy="365125"/>
          </a:xfrm>
          <a:prstGeom prst="rect">
            <a:avLst/>
          </a:prstGeom>
        </p:spPr>
        <p:txBody>
          <a:bodyPr/>
          <a:lstStyle/>
          <a:p>
            <a:fld id="{A2644288-DBB5-B146-A4C9-3FE617AA0A71}" type="slidenum">
              <a:rPr lang="en-US" smtClean="0"/>
              <a:pPr/>
              <a:t>‹#›</a:t>
            </a:fld>
            <a:endParaRPr lang="en-US" dirty="0"/>
          </a:p>
        </p:txBody>
      </p:sp>
      <p:sp>
        <p:nvSpPr>
          <p:cNvPr id="12" name="Text Placeholder 12"/>
          <p:cNvSpPr>
            <a:spLocks noGrp="1"/>
          </p:cNvSpPr>
          <p:nvPr>
            <p:ph type="body" sz="quarter" idx="37" hasCustomPrompt="1"/>
          </p:nvPr>
        </p:nvSpPr>
        <p:spPr>
          <a:xfrm>
            <a:off x="4977045" y="1412776"/>
            <a:ext cx="3466280" cy="396044"/>
          </a:xfrm>
          <a:prstGeom prst="rect">
            <a:avLst/>
          </a:prstGeom>
        </p:spPr>
        <p:txBody>
          <a:bodyPr vert="horz" anchor="b"/>
          <a:lstStyle>
            <a:lvl1pPr marL="0" indent="0" algn="ctr">
              <a:buNone/>
              <a:defRPr sz="2100">
                <a:solidFill>
                  <a:srgbClr val="72CFDF"/>
                </a:solidFill>
                <a:latin typeface="Utopia" panose="02020500000000000000" pitchFamily="18" charset="0"/>
                <a:ea typeface="Lato" panose="020F0502020204030203" pitchFamily="34" charset="0"/>
                <a:cs typeface="Lato" panose="020F0502020204030203" pitchFamily="34"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cxnSp>
        <p:nvCxnSpPr>
          <p:cNvPr id="13" name="Straight Connector 12"/>
          <p:cNvCxnSpPr/>
          <p:nvPr userDrawn="1"/>
        </p:nvCxnSpPr>
        <p:spPr bwMode="auto">
          <a:xfrm>
            <a:off x="4977045" y="1808820"/>
            <a:ext cx="3423136"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4" name="Text Placeholder 12"/>
          <p:cNvSpPr>
            <a:spLocks noGrp="1"/>
          </p:cNvSpPr>
          <p:nvPr>
            <p:ph type="body" sz="quarter" idx="38"/>
          </p:nvPr>
        </p:nvSpPr>
        <p:spPr>
          <a:xfrm>
            <a:off x="703939" y="1844824"/>
            <a:ext cx="3466280" cy="648073"/>
          </a:xfrm>
          <a:prstGeom prst="rect">
            <a:avLst/>
          </a:prstGeom>
        </p:spPr>
        <p:txBody>
          <a:bodyPr vert="horz" anchor="t"/>
          <a:lstStyle>
            <a:lvl1pPr marL="0" indent="0" algn="ctr">
              <a:lnSpc>
                <a:spcPct val="100000"/>
              </a:lnSpc>
              <a:spcBef>
                <a:spcPts val="975"/>
              </a:spcBef>
              <a:buNone/>
              <a:defRPr sz="1800">
                <a:solidFill>
                  <a:srgbClr val="333333"/>
                </a:solidFill>
                <a:latin typeface="Calibri"/>
                <a:cs typeface="Calibri"/>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39" hasCustomPrompt="1"/>
          </p:nvPr>
        </p:nvSpPr>
        <p:spPr>
          <a:xfrm>
            <a:off x="703939" y="1412776"/>
            <a:ext cx="3466280" cy="396044"/>
          </a:xfrm>
          <a:prstGeom prst="rect">
            <a:avLst/>
          </a:prstGeom>
        </p:spPr>
        <p:txBody>
          <a:bodyPr vert="horz" anchor="b"/>
          <a:lstStyle>
            <a:lvl1pPr marL="0" indent="0" algn="ctr">
              <a:buNone/>
              <a:defRPr sz="2100">
                <a:solidFill>
                  <a:srgbClr val="72CFDF"/>
                </a:solidFill>
                <a:latin typeface="Utopia" panose="02020500000000000000" pitchFamily="18" charset="0"/>
                <a:ea typeface="Lato" panose="020F0502020204030203" pitchFamily="34" charset="0"/>
                <a:cs typeface="Lato" panose="020F0502020204030203" pitchFamily="34"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cxnSp>
        <p:nvCxnSpPr>
          <p:cNvPr id="16" name="Straight Connector 15"/>
          <p:cNvCxnSpPr/>
          <p:nvPr userDrawn="1"/>
        </p:nvCxnSpPr>
        <p:spPr bwMode="auto">
          <a:xfrm>
            <a:off x="702469" y="1808820"/>
            <a:ext cx="3423136"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Text Placeholder 12"/>
          <p:cNvSpPr>
            <a:spLocks noGrp="1"/>
          </p:cNvSpPr>
          <p:nvPr>
            <p:ph type="body" sz="quarter" idx="40"/>
          </p:nvPr>
        </p:nvSpPr>
        <p:spPr>
          <a:xfrm>
            <a:off x="4988635" y="1844824"/>
            <a:ext cx="3466280" cy="648073"/>
          </a:xfrm>
          <a:prstGeom prst="rect">
            <a:avLst/>
          </a:prstGeom>
        </p:spPr>
        <p:txBody>
          <a:bodyPr vert="horz" anchor="t"/>
          <a:lstStyle>
            <a:lvl1pPr marL="0" indent="0" algn="ctr">
              <a:lnSpc>
                <a:spcPct val="100000"/>
              </a:lnSpc>
              <a:spcBef>
                <a:spcPts val="975"/>
              </a:spcBef>
              <a:buNone/>
              <a:defRPr sz="1800">
                <a:solidFill>
                  <a:srgbClr val="333333"/>
                </a:solidFill>
                <a:latin typeface="Calibri"/>
                <a:cs typeface="Calibri"/>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Content Placeholder 2"/>
          <p:cNvSpPr>
            <a:spLocks noGrp="1"/>
          </p:cNvSpPr>
          <p:nvPr>
            <p:ph idx="41"/>
          </p:nvPr>
        </p:nvSpPr>
        <p:spPr>
          <a:xfrm>
            <a:off x="4984261" y="2538522"/>
            <a:ext cx="3452844" cy="3481847"/>
          </a:xfrm>
        </p:spPr>
        <p:txBody>
          <a:bodyPr/>
          <a:lstStyle>
            <a:lvl1pPr>
              <a:defRPr sz="1500"/>
            </a:lvl1pPr>
            <a:lvl2pPr>
              <a:defRPr sz="1313"/>
            </a:lvl2pPr>
            <a:lvl3pPr>
              <a:defRPr sz="1125"/>
            </a:lvl3pPr>
            <a:lvl4pPr>
              <a:defRPr sz="938"/>
            </a:lvl4pPr>
            <a:lvl5pPr>
              <a:defRPr sz="93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763945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10571" y="1998463"/>
            <a:ext cx="3452844" cy="4346862"/>
          </a:xfrm>
        </p:spPr>
        <p:txBody>
          <a:bodyPr/>
          <a:lstStyle>
            <a:lvl1pPr>
              <a:defRPr sz="1500"/>
            </a:lvl1pPr>
            <a:lvl2pPr>
              <a:defRPr sz="1313"/>
            </a:lvl2pPr>
            <a:lvl3pPr>
              <a:defRPr sz="1125"/>
            </a:lvl3pPr>
            <a:lvl4pPr>
              <a:defRPr sz="938"/>
            </a:lvl4pPr>
            <a:lvl5pPr>
              <a:defRPr sz="93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998329" y="6494594"/>
            <a:ext cx="2133600" cy="365125"/>
          </a:xfrm>
          <a:prstGeom prst="rect">
            <a:avLst/>
          </a:prstGeom>
        </p:spPr>
        <p:txBody>
          <a:bodyPr/>
          <a:lstStyle/>
          <a:p>
            <a:fld id="{A2644288-DBB5-B146-A4C9-3FE617AA0A71}" type="slidenum">
              <a:rPr lang="en-US" smtClean="0"/>
              <a:pPr/>
              <a:t>‹#›</a:t>
            </a:fld>
            <a:endParaRPr lang="en-US" dirty="0"/>
          </a:p>
        </p:txBody>
      </p:sp>
      <p:sp>
        <p:nvSpPr>
          <p:cNvPr id="14" name="Text Placeholder 12"/>
          <p:cNvSpPr>
            <a:spLocks noGrp="1"/>
          </p:cNvSpPr>
          <p:nvPr>
            <p:ph type="body" sz="quarter" idx="38"/>
          </p:nvPr>
        </p:nvSpPr>
        <p:spPr>
          <a:xfrm>
            <a:off x="703939" y="1304764"/>
            <a:ext cx="3466280" cy="648073"/>
          </a:xfrm>
          <a:prstGeom prst="rect">
            <a:avLst/>
          </a:prstGeom>
        </p:spPr>
        <p:txBody>
          <a:bodyPr vert="horz" anchor="t"/>
          <a:lstStyle>
            <a:lvl1pPr marL="0" indent="0" algn="ctr">
              <a:lnSpc>
                <a:spcPct val="100000"/>
              </a:lnSpc>
              <a:spcBef>
                <a:spcPts val="975"/>
              </a:spcBef>
              <a:buNone/>
              <a:defRPr sz="1800">
                <a:solidFill>
                  <a:srgbClr val="72CFDF"/>
                </a:solidFill>
                <a:latin typeface="Utopia Regular"/>
                <a:cs typeface="Utopia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40"/>
          </p:nvPr>
        </p:nvSpPr>
        <p:spPr>
          <a:xfrm>
            <a:off x="4988635" y="1304764"/>
            <a:ext cx="3466280" cy="648073"/>
          </a:xfrm>
          <a:prstGeom prst="rect">
            <a:avLst/>
          </a:prstGeom>
        </p:spPr>
        <p:txBody>
          <a:bodyPr vert="horz" anchor="t"/>
          <a:lstStyle>
            <a:lvl1pPr marL="0" indent="0" algn="ctr">
              <a:lnSpc>
                <a:spcPct val="100000"/>
              </a:lnSpc>
              <a:spcBef>
                <a:spcPts val="975"/>
              </a:spcBef>
              <a:buNone/>
              <a:defRPr sz="1800">
                <a:solidFill>
                  <a:srgbClr val="72CFDF"/>
                </a:solidFill>
                <a:latin typeface="Utopia Regular"/>
                <a:cs typeface="Utopia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Content Placeholder 2"/>
          <p:cNvSpPr>
            <a:spLocks noGrp="1"/>
          </p:cNvSpPr>
          <p:nvPr>
            <p:ph idx="41"/>
          </p:nvPr>
        </p:nvSpPr>
        <p:spPr>
          <a:xfrm>
            <a:off x="4984261" y="1998463"/>
            <a:ext cx="3452844" cy="4346862"/>
          </a:xfrm>
        </p:spPr>
        <p:txBody>
          <a:bodyPr/>
          <a:lstStyle>
            <a:lvl1pPr>
              <a:defRPr sz="1500"/>
            </a:lvl1pPr>
            <a:lvl2pPr>
              <a:defRPr sz="1313"/>
            </a:lvl2pPr>
            <a:lvl3pPr>
              <a:defRPr sz="1125"/>
            </a:lvl3pPr>
            <a:lvl4pPr>
              <a:defRPr sz="938"/>
            </a:lvl4pPr>
            <a:lvl5pPr>
              <a:defRPr sz="93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7084492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10571" y="1998463"/>
            <a:ext cx="3452844" cy="4346862"/>
          </a:xfrm>
        </p:spPr>
        <p:txBody>
          <a:bodyPr/>
          <a:lstStyle>
            <a:lvl1pPr>
              <a:defRPr sz="1500"/>
            </a:lvl1pPr>
            <a:lvl2pPr>
              <a:defRPr sz="1313"/>
            </a:lvl2pPr>
            <a:lvl3pPr>
              <a:defRPr sz="1125"/>
            </a:lvl3pPr>
            <a:lvl4pPr>
              <a:defRPr sz="938"/>
            </a:lvl4pPr>
            <a:lvl5pPr>
              <a:defRPr sz="93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998329" y="6494594"/>
            <a:ext cx="2133600" cy="365125"/>
          </a:xfrm>
          <a:prstGeom prst="rect">
            <a:avLst/>
          </a:prstGeom>
        </p:spPr>
        <p:txBody>
          <a:bodyPr/>
          <a:lstStyle/>
          <a:p>
            <a:fld id="{A2644288-DBB5-B146-A4C9-3FE617AA0A71}" type="slidenum">
              <a:rPr lang="en-US" smtClean="0"/>
              <a:pPr/>
              <a:t>‹#›</a:t>
            </a:fld>
            <a:endParaRPr lang="en-US" dirty="0"/>
          </a:p>
        </p:txBody>
      </p:sp>
      <p:sp>
        <p:nvSpPr>
          <p:cNvPr id="14" name="Text Placeholder 12"/>
          <p:cNvSpPr>
            <a:spLocks noGrp="1"/>
          </p:cNvSpPr>
          <p:nvPr>
            <p:ph type="body" sz="quarter" idx="38"/>
          </p:nvPr>
        </p:nvSpPr>
        <p:spPr>
          <a:xfrm>
            <a:off x="703939" y="1304764"/>
            <a:ext cx="3466280" cy="648073"/>
          </a:xfrm>
          <a:prstGeom prst="rect">
            <a:avLst/>
          </a:prstGeom>
        </p:spPr>
        <p:txBody>
          <a:bodyPr vert="horz" anchor="t"/>
          <a:lstStyle>
            <a:lvl1pPr marL="0" indent="0" algn="ctr">
              <a:lnSpc>
                <a:spcPct val="100000"/>
              </a:lnSpc>
              <a:spcBef>
                <a:spcPts val="975"/>
              </a:spcBef>
              <a:buNone/>
              <a:defRPr sz="1800">
                <a:solidFill>
                  <a:srgbClr val="72CFDF"/>
                </a:solidFill>
                <a:latin typeface="Utopia" panose="02020500000000000000" pitchFamily="18" charset="0"/>
                <a:cs typeface="Utopia" panose="02020500000000000000" pitchFamily="18"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40"/>
          </p:nvPr>
        </p:nvSpPr>
        <p:spPr>
          <a:xfrm>
            <a:off x="4988635" y="1304764"/>
            <a:ext cx="3466280" cy="648073"/>
          </a:xfrm>
          <a:prstGeom prst="rect">
            <a:avLst/>
          </a:prstGeom>
        </p:spPr>
        <p:txBody>
          <a:bodyPr vert="horz" anchor="t"/>
          <a:lstStyle>
            <a:lvl1pPr marL="0" indent="0" algn="ctr">
              <a:lnSpc>
                <a:spcPct val="100000"/>
              </a:lnSpc>
              <a:spcBef>
                <a:spcPts val="975"/>
              </a:spcBef>
              <a:buNone/>
              <a:defRPr sz="1800">
                <a:solidFill>
                  <a:srgbClr val="72CFDF"/>
                </a:solidFill>
                <a:latin typeface="Utopia" panose="02020500000000000000" pitchFamily="18" charset="0"/>
                <a:cs typeface="Utopia" panose="02020500000000000000" pitchFamily="18"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Content Placeholder 2"/>
          <p:cNvSpPr>
            <a:spLocks noGrp="1"/>
          </p:cNvSpPr>
          <p:nvPr>
            <p:ph idx="41"/>
          </p:nvPr>
        </p:nvSpPr>
        <p:spPr>
          <a:xfrm>
            <a:off x="4984261" y="1998463"/>
            <a:ext cx="3452844" cy="4346862"/>
          </a:xfrm>
        </p:spPr>
        <p:txBody>
          <a:bodyPr/>
          <a:lstStyle>
            <a:lvl1pPr>
              <a:defRPr sz="1500"/>
            </a:lvl1pPr>
            <a:lvl2pPr>
              <a:defRPr sz="1313"/>
            </a:lvl2pPr>
            <a:lvl3pPr>
              <a:defRPr sz="1125"/>
            </a:lvl3pPr>
            <a:lvl4pPr>
              <a:defRPr sz="938"/>
            </a:lvl4pPr>
            <a:lvl5pPr>
              <a:defRPr sz="93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cxnSp>
        <p:nvCxnSpPr>
          <p:cNvPr id="8" name="Straight Connector 7"/>
          <p:cNvCxnSpPr/>
          <p:nvPr userDrawn="1"/>
        </p:nvCxnSpPr>
        <p:spPr bwMode="auto">
          <a:xfrm>
            <a:off x="4977045" y="1808820"/>
            <a:ext cx="3423136"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 name="Straight Connector 8"/>
          <p:cNvCxnSpPr/>
          <p:nvPr userDrawn="1"/>
        </p:nvCxnSpPr>
        <p:spPr bwMode="auto">
          <a:xfrm>
            <a:off x="702469" y="1808820"/>
            <a:ext cx="3423136"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71532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10571" y="1998463"/>
            <a:ext cx="7749861" cy="4346862"/>
          </a:xfrm>
        </p:spPr>
        <p:txBody>
          <a:bodyPr/>
          <a:lstStyle>
            <a:lvl1pPr>
              <a:defRPr sz="1500"/>
            </a:lvl1pPr>
            <a:lvl2pPr>
              <a:defRPr sz="1313"/>
            </a:lvl2pPr>
            <a:lvl3pPr>
              <a:defRPr sz="1125"/>
            </a:lvl3pPr>
            <a:lvl4pPr>
              <a:defRPr sz="938"/>
            </a:lvl4pPr>
            <a:lvl5pPr>
              <a:defRPr sz="93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998329" y="6494594"/>
            <a:ext cx="2133600" cy="365125"/>
          </a:xfrm>
          <a:prstGeom prst="rect">
            <a:avLst/>
          </a:prstGeom>
        </p:spPr>
        <p:txBody>
          <a:bodyPr/>
          <a:lstStyle/>
          <a:p>
            <a:fld id="{A2644288-DBB5-B146-A4C9-3FE617AA0A71}" type="slidenum">
              <a:rPr lang="en-US" smtClean="0"/>
              <a:pPr/>
              <a:t>‹#›</a:t>
            </a:fld>
            <a:endParaRPr lang="en-US" dirty="0"/>
          </a:p>
        </p:txBody>
      </p:sp>
      <p:sp>
        <p:nvSpPr>
          <p:cNvPr id="14" name="Text Placeholder 12"/>
          <p:cNvSpPr>
            <a:spLocks noGrp="1"/>
          </p:cNvSpPr>
          <p:nvPr>
            <p:ph type="body" sz="quarter" idx="38"/>
          </p:nvPr>
        </p:nvSpPr>
        <p:spPr>
          <a:xfrm>
            <a:off x="703938" y="1304764"/>
            <a:ext cx="7780017" cy="648073"/>
          </a:xfrm>
          <a:prstGeom prst="rect">
            <a:avLst/>
          </a:prstGeom>
        </p:spPr>
        <p:txBody>
          <a:bodyPr vert="horz" anchor="t"/>
          <a:lstStyle>
            <a:lvl1pPr marL="0" indent="0" algn="ctr">
              <a:lnSpc>
                <a:spcPct val="100000"/>
              </a:lnSpc>
              <a:spcBef>
                <a:spcPts val="975"/>
              </a:spcBef>
              <a:buNone/>
              <a:defRPr sz="1800">
                <a:solidFill>
                  <a:srgbClr val="72CFDF"/>
                </a:solidFill>
                <a:latin typeface="Utopia Regular"/>
                <a:cs typeface="Utopia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cxnSp>
        <p:nvCxnSpPr>
          <p:cNvPr id="9" name="Straight Connector 8"/>
          <p:cNvCxnSpPr/>
          <p:nvPr userDrawn="1"/>
        </p:nvCxnSpPr>
        <p:spPr bwMode="auto">
          <a:xfrm>
            <a:off x="702469" y="1808820"/>
            <a:ext cx="7683180"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2826165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10571" y="1998463"/>
            <a:ext cx="3452844" cy="4346862"/>
          </a:xfrm>
        </p:spPr>
        <p:txBody>
          <a:bodyPr/>
          <a:lstStyle>
            <a:lvl1pPr>
              <a:defRPr sz="1500"/>
            </a:lvl1pPr>
            <a:lvl2pPr>
              <a:defRPr sz="1313"/>
            </a:lvl2pPr>
            <a:lvl3pPr>
              <a:defRPr sz="1125"/>
            </a:lvl3pPr>
            <a:lvl4pPr>
              <a:defRPr sz="938"/>
            </a:lvl4pPr>
            <a:lvl5pPr>
              <a:defRPr sz="93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998329" y="6494594"/>
            <a:ext cx="2133600" cy="365125"/>
          </a:xfrm>
          <a:prstGeom prst="rect">
            <a:avLst/>
          </a:prstGeom>
        </p:spPr>
        <p:txBody>
          <a:bodyPr/>
          <a:lstStyle/>
          <a:p>
            <a:fld id="{A2644288-DBB5-B146-A4C9-3FE617AA0A71}" type="slidenum">
              <a:rPr lang="en-US" smtClean="0"/>
              <a:pPr/>
              <a:t>‹#›</a:t>
            </a:fld>
            <a:endParaRPr lang="en-US" dirty="0"/>
          </a:p>
        </p:txBody>
      </p:sp>
      <p:sp>
        <p:nvSpPr>
          <p:cNvPr id="14" name="Text Placeholder 12"/>
          <p:cNvSpPr>
            <a:spLocks noGrp="1"/>
          </p:cNvSpPr>
          <p:nvPr>
            <p:ph type="body" sz="quarter" idx="38"/>
          </p:nvPr>
        </p:nvSpPr>
        <p:spPr>
          <a:xfrm>
            <a:off x="703939" y="1304764"/>
            <a:ext cx="3466280" cy="648073"/>
          </a:xfrm>
          <a:prstGeom prst="rect">
            <a:avLst/>
          </a:prstGeom>
        </p:spPr>
        <p:txBody>
          <a:bodyPr vert="horz" anchor="t"/>
          <a:lstStyle>
            <a:lvl1pPr marL="0" indent="0" algn="ctr">
              <a:lnSpc>
                <a:spcPct val="100000"/>
              </a:lnSpc>
              <a:spcBef>
                <a:spcPts val="975"/>
              </a:spcBef>
              <a:buNone/>
              <a:defRPr sz="1800">
                <a:solidFill>
                  <a:srgbClr val="72CFDF"/>
                </a:solidFill>
                <a:latin typeface="Utopia" panose="02020500000000000000" pitchFamily="18" charset="0"/>
                <a:cs typeface="Utopia" panose="02020500000000000000" pitchFamily="18"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cxnSp>
        <p:nvCxnSpPr>
          <p:cNvPr id="9" name="Straight Connector 8"/>
          <p:cNvCxnSpPr/>
          <p:nvPr userDrawn="1"/>
        </p:nvCxnSpPr>
        <p:spPr bwMode="auto">
          <a:xfrm>
            <a:off x="702469" y="1808820"/>
            <a:ext cx="3423136"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668259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998329" y="6494594"/>
            <a:ext cx="2133600" cy="365125"/>
          </a:xfrm>
          <a:prstGeom prst="rect">
            <a:avLst/>
          </a:prstGeom>
        </p:spPr>
        <p:txBody>
          <a:bodyPr/>
          <a:lstStyle/>
          <a:p>
            <a:fld id="{A2644288-DBB5-B146-A4C9-3FE617AA0A71}" type="slidenum">
              <a:rPr lang="en-US" smtClean="0"/>
              <a:pPr/>
              <a:t>‹#›</a:t>
            </a:fld>
            <a:endParaRPr lang="en-US" dirty="0"/>
          </a:p>
        </p:txBody>
      </p:sp>
      <p:sp>
        <p:nvSpPr>
          <p:cNvPr id="4" name="Text Placeholder 2"/>
          <p:cNvSpPr>
            <a:spLocks noGrp="1"/>
          </p:cNvSpPr>
          <p:nvPr>
            <p:ph idx="1"/>
          </p:nvPr>
        </p:nvSpPr>
        <p:spPr>
          <a:xfrm>
            <a:off x="690784" y="2611450"/>
            <a:ext cx="3179138" cy="348184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2"/>
          <p:cNvSpPr>
            <a:spLocks noGrp="1"/>
          </p:cNvSpPr>
          <p:nvPr>
            <p:ph type="body" sz="quarter" idx="37" hasCustomPrompt="1"/>
          </p:nvPr>
        </p:nvSpPr>
        <p:spPr>
          <a:xfrm>
            <a:off x="697715" y="1420180"/>
            <a:ext cx="3164076" cy="1072716"/>
          </a:xfrm>
          <a:prstGeom prst="rect">
            <a:avLst/>
          </a:prstGeom>
        </p:spPr>
        <p:txBody>
          <a:bodyPr vert="horz" anchor="b"/>
          <a:lstStyle>
            <a:lvl1pPr marL="0" indent="0" algn="ctr">
              <a:buNone/>
              <a:defRPr sz="2100">
                <a:solidFill>
                  <a:srgbClr val="72CFDF"/>
                </a:solidFill>
                <a:latin typeface="Utopia" panose="02020500000000000000" pitchFamily="18" charset="0"/>
                <a:ea typeface="Lato" panose="020F0502020204030203" pitchFamily="34" charset="0"/>
                <a:cs typeface="Lato" panose="020F0502020204030203" pitchFamily="34"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cxnSp>
        <p:nvCxnSpPr>
          <p:cNvPr id="6" name="Straight Connector 5"/>
          <p:cNvCxnSpPr/>
          <p:nvPr userDrawn="1"/>
        </p:nvCxnSpPr>
        <p:spPr bwMode="auto">
          <a:xfrm>
            <a:off x="689248" y="2492896"/>
            <a:ext cx="3124694"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261241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42938" y="1600200"/>
            <a:ext cx="3714750" cy="4456907"/>
          </a:xfrm>
        </p:spPr>
        <p:txBody>
          <a:bodyPr/>
          <a:lstStyle>
            <a:lvl1pPr>
              <a:defRPr sz="1800"/>
            </a:lvl1pPr>
            <a:lvl2pPr>
              <a:defRPr sz="1650"/>
            </a:lvl2pPr>
            <a:lvl3pPr>
              <a:defRPr sz="1500"/>
            </a:lvl3pPr>
            <a:lvl4pPr>
              <a:defRPr sz="1500"/>
            </a:lvl4pPr>
            <a:lvl5pPr>
              <a:defRPr sz="1500"/>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86313" y="1600200"/>
            <a:ext cx="3714750" cy="4456907"/>
          </a:xfrm>
        </p:spPr>
        <p:txBody>
          <a:bodyPr/>
          <a:lstStyle>
            <a:lvl1pPr>
              <a:defRPr sz="1800"/>
            </a:lvl1pPr>
            <a:lvl2pPr>
              <a:defRPr sz="1650"/>
            </a:lvl2pPr>
            <a:lvl3pPr>
              <a:defRPr sz="1500"/>
            </a:lvl3pPr>
            <a:lvl4pPr>
              <a:defRPr sz="1500"/>
            </a:lvl4pPr>
            <a:lvl5pPr>
              <a:defRPr sz="1500"/>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6998329" y="6494594"/>
            <a:ext cx="2133600" cy="365125"/>
          </a:xfrm>
          <a:prstGeom prst="rect">
            <a:avLst/>
          </a:prstGeom>
        </p:spPr>
        <p:txBody>
          <a:bodyPr/>
          <a:lstStyle/>
          <a:p>
            <a:fld id="{A2644288-DBB5-B146-A4C9-3FE617AA0A71}" type="slidenum">
              <a:rPr lang="en-US" smtClean="0"/>
              <a:t>‹#›</a:t>
            </a:fld>
            <a:endParaRPr lang="en-US" dirty="0"/>
          </a:p>
        </p:txBody>
      </p:sp>
      <p:sp>
        <p:nvSpPr>
          <p:cNvPr id="9"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10772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10"/>
          <p:cNvSpPr>
            <a:spLocks noGrp="1"/>
          </p:cNvSpPr>
          <p:nvPr>
            <p:ph type="title"/>
          </p:nvPr>
        </p:nvSpPr>
        <p:spPr>
          <a:xfrm>
            <a:off x="688490" y="132835"/>
            <a:ext cx="7756263" cy="715304"/>
          </a:xfrm>
          <a:prstGeom prst="rect">
            <a:avLst/>
          </a:prstGeom>
        </p:spPr>
        <p:txBody>
          <a:bodyPr/>
          <a:lstStyle>
            <a:lvl1pPr algn="ctr">
              <a:defRPr sz="3000" b="1">
                <a:solidFill>
                  <a:srgbClr val="002060"/>
                </a:solidFill>
                <a:latin typeface="+mj-lt"/>
                <a:cs typeface="Aharoni" panose="02010803020104030203" pitchFamily="2" charset="-79"/>
              </a:defRPr>
            </a:lvl1pPr>
          </a:lstStyle>
          <a:p>
            <a:r>
              <a:rPr lang="en-US" dirty="0"/>
              <a:t>Click to edit Master title style</a:t>
            </a:r>
          </a:p>
        </p:txBody>
      </p:sp>
      <p:sp>
        <p:nvSpPr>
          <p:cNvPr id="8" name="TextBox 7"/>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
        <p:nvSpPr>
          <p:cNvPr id="9" name="Rectangle 8"/>
          <p:cNvSpPr/>
          <p:nvPr userDrawn="1"/>
        </p:nvSpPr>
        <p:spPr>
          <a:xfrm>
            <a:off x="0" y="5459896"/>
            <a:ext cx="9144000" cy="284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2852709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3069" y="1998463"/>
            <a:ext cx="3452844" cy="4346862"/>
          </a:xfrm>
        </p:spPr>
        <p:txBody>
          <a:bodyPr/>
          <a:lstStyle>
            <a:lvl1pPr>
              <a:defRPr sz="1500"/>
            </a:lvl1pPr>
            <a:lvl2pPr>
              <a:defRPr sz="1313"/>
            </a:lvl2pPr>
            <a:lvl3pPr>
              <a:defRPr sz="1125"/>
            </a:lvl3pPr>
            <a:lvl4pPr>
              <a:defRPr sz="938"/>
            </a:lvl4pPr>
            <a:lvl5pPr>
              <a:defRPr sz="93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998329" y="6494594"/>
            <a:ext cx="2133600" cy="365125"/>
          </a:xfrm>
          <a:prstGeom prst="rect">
            <a:avLst/>
          </a:prstGeom>
        </p:spPr>
        <p:txBody>
          <a:bodyPr/>
          <a:lstStyle/>
          <a:p>
            <a:fld id="{A2644288-DBB5-B146-A4C9-3FE617AA0A71}" type="slidenum">
              <a:rPr lang="en-US" smtClean="0"/>
              <a:t>‹#›</a:t>
            </a:fld>
            <a:endParaRPr lang="en-US" dirty="0"/>
          </a:p>
        </p:txBody>
      </p:sp>
      <p:sp>
        <p:nvSpPr>
          <p:cNvPr id="14" name="Text Placeholder 12"/>
          <p:cNvSpPr>
            <a:spLocks noGrp="1"/>
          </p:cNvSpPr>
          <p:nvPr>
            <p:ph type="body" sz="quarter" idx="38"/>
          </p:nvPr>
        </p:nvSpPr>
        <p:spPr>
          <a:xfrm>
            <a:off x="5186437" y="1304764"/>
            <a:ext cx="3466280" cy="648073"/>
          </a:xfrm>
          <a:prstGeom prst="rect">
            <a:avLst/>
          </a:prstGeom>
        </p:spPr>
        <p:txBody>
          <a:bodyPr vert="horz" anchor="t"/>
          <a:lstStyle>
            <a:lvl1pPr marL="0" indent="0" algn="ctr">
              <a:lnSpc>
                <a:spcPct val="100000"/>
              </a:lnSpc>
              <a:spcBef>
                <a:spcPts val="975"/>
              </a:spcBef>
              <a:buNone/>
              <a:defRPr sz="1800">
                <a:solidFill>
                  <a:srgbClr val="72CFDF"/>
                </a:solidFill>
                <a:latin typeface="Utopia Regular"/>
                <a:cs typeface="Utopia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cxnSp>
        <p:nvCxnSpPr>
          <p:cNvPr id="9" name="Straight Connector 8"/>
          <p:cNvCxnSpPr/>
          <p:nvPr userDrawn="1"/>
        </p:nvCxnSpPr>
        <p:spPr bwMode="auto">
          <a:xfrm>
            <a:off x="5184967" y="1808820"/>
            <a:ext cx="3423136" cy="0"/>
          </a:xfrm>
          <a:prstGeom prst="line">
            <a:avLst/>
          </a:prstGeom>
          <a:solidFill>
            <a:srgbClr val="ECB100"/>
          </a:solidFill>
          <a:ln w="508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824106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ay 1">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6998329" y="6494594"/>
            <a:ext cx="2133600" cy="365125"/>
          </a:xfrm>
          <a:prstGeom prst="rect">
            <a:avLst/>
          </a:prstGeom>
        </p:spPr>
        <p:txBody>
          <a:bodyPr/>
          <a:lstStyle>
            <a:lvl1pPr algn="r">
              <a:defRPr sz="1350">
                <a:latin typeface="Lato Light"/>
                <a:cs typeface="Lato Light"/>
              </a:defRPr>
            </a:lvl1pPr>
          </a:lstStyle>
          <a:p>
            <a:fld id="{A2644288-DBB5-B146-A4C9-3FE617AA0A71}" type="slidenum">
              <a:rPr lang="en-US" smtClean="0"/>
              <a:pPr/>
              <a:t>‹#›</a:t>
            </a:fld>
            <a:endParaRPr lang="en-US" dirty="0"/>
          </a:p>
        </p:txBody>
      </p:sp>
      <p:sp>
        <p:nvSpPr>
          <p:cNvPr id="3" name="Title 1"/>
          <p:cNvSpPr txBox="1">
            <a:spLocks/>
          </p:cNvSpPr>
          <p:nvPr userDrawn="1"/>
        </p:nvSpPr>
        <p:spPr>
          <a:xfrm>
            <a:off x="-13395" y="6434269"/>
            <a:ext cx="3883317" cy="425450"/>
          </a:xfrm>
          <a:prstGeom prst="rect">
            <a:avLst/>
          </a:prstGeom>
        </p:spPr>
        <p:txBody>
          <a:bodyPr anchor="ctr" anchorCtr="0"/>
          <a:lstStyle>
            <a:lvl1pPr algn="l" rtl="0" fontAlgn="base">
              <a:spcBef>
                <a:spcPct val="0"/>
              </a:spcBef>
              <a:spcAft>
                <a:spcPct val="0"/>
              </a:spcAft>
              <a:defRPr sz="9600" b="1" i="0" spc="300">
                <a:solidFill>
                  <a:schemeClr val="bg2"/>
                </a:solidFill>
                <a:effectLst/>
                <a:latin typeface="Lato Heavy" panose="020F0502020204030203" pitchFamily="34" charset="0"/>
                <a:ea typeface="Lato Heavy" panose="020F0502020204030203" pitchFamily="34" charset="0"/>
                <a:cs typeface="Lato Heavy" panose="020F0502020204030203" pitchFamily="34" charset="0"/>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a:lstStyle>
          <a:p>
            <a:pPr algn="l"/>
            <a:r>
              <a:rPr lang="en-US" sz="1050" b="1" kern="0" baseline="0" dirty="0">
                <a:solidFill>
                  <a:srgbClr val="1E1D1A"/>
                </a:solidFill>
                <a:latin typeface="Lato" panose="020F0502020204030203" pitchFamily="34" charset="0"/>
                <a:ea typeface="Lato" panose="020F0502020204030203" pitchFamily="34" charset="0"/>
                <a:cs typeface="Lato" panose="020F0502020204030203" pitchFamily="34" charset="0"/>
              </a:rPr>
              <a:t>INTRO TO R – DAY 1</a:t>
            </a:r>
            <a:endParaRPr lang="en-US" sz="1050" b="1" kern="0" dirty="0">
              <a:solidFill>
                <a:srgbClr val="1E1D1A"/>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86781284"/>
      </p:ext>
    </p:extLst>
  </p:cSld>
  <p:clrMapOvr>
    <a:masterClrMapping/>
  </p:clrMapOvr>
  <p:transition spd="slow">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y 2">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6998329" y="6494594"/>
            <a:ext cx="2133600" cy="365125"/>
          </a:xfrm>
          <a:prstGeom prst="rect">
            <a:avLst/>
          </a:prstGeom>
        </p:spPr>
        <p:txBody>
          <a:bodyPr/>
          <a:lstStyle>
            <a:lvl1pPr algn="r">
              <a:defRPr sz="1350">
                <a:latin typeface="Lato Light"/>
                <a:cs typeface="Lato Light"/>
              </a:defRPr>
            </a:lvl1pPr>
          </a:lstStyle>
          <a:p>
            <a:fld id="{A2644288-DBB5-B146-A4C9-3FE617AA0A71}" type="slidenum">
              <a:rPr lang="en-US" smtClean="0"/>
              <a:pPr/>
              <a:t>‹#›</a:t>
            </a:fld>
            <a:endParaRPr lang="en-US" dirty="0"/>
          </a:p>
        </p:txBody>
      </p:sp>
      <p:sp>
        <p:nvSpPr>
          <p:cNvPr id="3" name="Title 1"/>
          <p:cNvSpPr txBox="1">
            <a:spLocks/>
          </p:cNvSpPr>
          <p:nvPr userDrawn="1"/>
        </p:nvSpPr>
        <p:spPr>
          <a:xfrm>
            <a:off x="-13395" y="6434269"/>
            <a:ext cx="3883317" cy="425450"/>
          </a:xfrm>
          <a:prstGeom prst="rect">
            <a:avLst/>
          </a:prstGeom>
        </p:spPr>
        <p:txBody>
          <a:bodyPr anchor="ctr" anchorCtr="0"/>
          <a:lstStyle>
            <a:lvl1pPr algn="l" rtl="0" fontAlgn="base">
              <a:spcBef>
                <a:spcPct val="0"/>
              </a:spcBef>
              <a:spcAft>
                <a:spcPct val="0"/>
              </a:spcAft>
              <a:defRPr sz="9600" b="1" i="0" spc="300">
                <a:solidFill>
                  <a:schemeClr val="bg2"/>
                </a:solidFill>
                <a:effectLst/>
                <a:latin typeface="Lato Heavy" panose="020F0502020204030203" pitchFamily="34" charset="0"/>
                <a:ea typeface="Lato Heavy" panose="020F0502020204030203" pitchFamily="34" charset="0"/>
                <a:cs typeface="Lato Heavy" panose="020F0502020204030203" pitchFamily="34" charset="0"/>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a:lstStyle>
          <a:p>
            <a:pPr algn="l"/>
            <a:r>
              <a:rPr lang="en-US" sz="1050" b="1" kern="0" baseline="0" dirty="0">
                <a:solidFill>
                  <a:srgbClr val="1E1D1A"/>
                </a:solidFill>
                <a:latin typeface="Lato" panose="020F0502020204030203" pitchFamily="34" charset="0"/>
                <a:ea typeface="Lato" panose="020F0502020204030203" pitchFamily="34" charset="0"/>
                <a:cs typeface="Lato" panose="020F0502020204030203" pitchFamily="34" charset="0"/>
              </a:rPr>
              <a:t>INTRO TO R – DAY 2</a:t>
            </a:r>
            <a:endParaRPr lang="en-US" sz="1050" b="1" kern="0" dirty="0">
              <a:solidFill>
                <a:srgbClr val="1E1D1A"/>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02367580"/>
      </p:ext>
    </p:extLst>
  </p:cSld>
  <p:clrMapOvr>
    <a:masterClrMapping/>
  </p:clrMapOvr>
  <p:transition spd="slow">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6998329" y="6494594"/>
            <a:ext cx="2133600" cy="365125"/>
          </a:xfrm>
          <a:prstGeom prst="rect">
            <a:avLst/>
          </a:prstGeom>
        </p:spPr>
        <p:txBody>
          <a:bodyPr/>
          <a:lstStyle>
            <a:lvl1pPr algn="r">
              <a:defRPr sz="1350">
                <a:latin typeface="Lato Light"/>
                <a:cs typeface="Lato Light"/>
              </a:defRPr>
            </a:lvl1pPr>
          </a:lstStyle>
          <a:p>
            <a:fld id="{A2644288-DBB5-B146-A4C9-3FE617AA0A71}" type="slidenum">
              <a:rPr lang="en-US" smtClean="0"/>
              <a:pPr/>
              <a:t>‹#›</a:t>
            </a:fld>
            <a:endParaRPr lang="en-US" dirty="0"/>
          </a:p>
        </p:txBody>
      </p:sp>
      <p:sp>
        <p:nvSpPr>
          <p:cNvPr id="3" name="Title 1"/>
          <p:cNvSpPr txBox="1">
            <a:spLocks/>
          </p:cNvSpPr>
          <p:nvPr userDrawn="1"/>
        </p:nvSpPr>
        <p:spPr>
          <a:xfrm>
            <a:off x="-13395" y="6434269"/>
            <a:ext cx="3883317" cy="425450"/>
          </a:xfrm>
          <a:prstGeom prst="rect">
            <a:avLst/>
          </a:prstGeom>
        </p:spPr>
        <p:txBody>
          <a:bodyPr anchor="ctr" anchorCtr="0"/>
          <a:lstStyle>
            <a:lvl1pPr algn="l" rtl="0" fontAlgn="base">
              <a:spcBef>
                <a:spcPct val="0"/>
              </a:spcBef>
              <a:spcAft>
                <a:spcPct val="0"/>
              </a:spcAft>
              <a:defRPr sz="9600" b="1" i="0" spc="300">
                <a:solidFill>
                  <a:schemeClr val="bg2"/>
                </a:solidFill>
                <a:effectLst/>
                <a:latin typeface="Lato Heavy" panose="020F0502020204030203" pitchFamily="34" charset="0"/>
                <a:ea typeface="Lato Heavy" panose="020F0502020204030203" pitchFamily="34" charset="0"/>
                <a:cs typeface="Lato Heavy" panose="020F0502020204030203" pitchFamily="34" charset="0"/>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a:lstStyle>
          <a:p>
            <a:pPr algn="l"/>
            <a:r>
              <a:rPr lang="en-US" sz="1050" b="1" kern="0" baseline="0" dirty="0">
                <a:solidFill>
                  <a:srgbClr val="1E1D1A"/>
                </a:solidFill>
                <a:latin typeface="Lato" panose="020F0502020204030203" pitchFamily="34" charset="0"/>
                <a:ea typeface="Lato" panose="020F0502020204030203" pitchFamily="34" charset="0"/>
                <a:cs typeface="Lato" panose="020F0502020204030203" pitchFamily="34" charset="0"/>
              </a:rPr>
              <a:t>INTRO TO R – DAY 3</a:t>
            </a:r>
            <a:endParaRPr lang="en-US" sz="1050" b="1" kern="0" dirty="0">
              <a:solidFill>
                <a:srgbClr val="1E1D1A"/>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249614946"/>
      </p:ext>
    </p:extLst>
  </p:cSld>
  <p:clrMapOvr>
    <a:masterClrMapping/>
  </p:clrMapOvr>
  <p:transition spd="slow">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y 4">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6998329" y="6494594"/>
            <a:ext cx="2133600" cy="365125"/>
          </a:xfrm>
          <a:prstGeom prst="rect">
            <a:avLst/>
          </a:prstGeom>
        </p:spPr>
        <p:txBody>
          <a:bodyPr/>
          <a:lstStyle>
            <a:lvl1pPr algn="r">
              <a:defRPr sz="1350">
                <a:latin typeface="Lato Light"/>
                <a:cs typeface="Lato Light"/>
              </a:defRPr>
            </a:lvl1pPr>
          </a:lstStyle>
          <a:p>
            <a:fld id="{A2644288-DBB5-B146-A4C9-3FE617AA0A71}" type="slidenum">
              <a:rPr lang="en-US" smtClean="0"/>
              <a:pPr/>
              <a:t>‹#›</a:t>
            </a:fld>
            <a:endParaRPr lang="en-US" dirty="0"/>
          </a:p>
        </p:txBody>
      </p:sp>
      <p:sp>
        <p:nvSpPr>
          <p:cNvPr id="3" name="Title 1"/>
          <p:cNvSpPr txBox="1">
            <a:spLocks/>
          </p:cNvSpPr>
          <p:nvPr userDrawn="1"/>
        </p:nvSpPr>
        <p:spPr>
          <a:xfrm>
            <a:off x="-13395" y="6434269"/>
            <a:ext cx="3883317" cy="425450"/>
          </a:xfrm>
          <a:prstGeom prst="rect">
            <a:avLst/>
          </a:prstGeom>
        </p:spPr>
        <p:txBody>
          <a:bodyPr anchor="ctr" anchorCtr="0"/>
          <a:lstStyle>
            <a:lvl1pPr algn="l" rtl="0" fontAlgn="base">
              <a:spcBef>
                <a:spcPct val="0"/>
              </a:spcBef>
              <a:spcAft>
                <a:spcPct val="0"/>
              </a:spcAft>
              <a:defRPr sz="9600" b="1" i="0" spc="300">
                <a:solidFill>
                  <a:schemeClr val="bg2"/>
                </a:solidFill>
                <a:effectLst/>
                <a:latin typeface="Lato Heavy" panose="020F0502020204030203" pitchFamily="34" charset="0"/>
                <a:ea typeface="Lato Heavy" panose="020F0502020204030203" pitchFamily="34" charset="0"/>
                <a:cs typeface="Lato Heavy" panose="020F0502020204030203" pitchFamily="34" charset="0"/>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a:lstStyle>
          <a:p>
            <a:pPr algn="l"/>
            <a:r>
              <a:rPr lang="en-US" sz="1050" b="1" kern="0" baseline="0" dirty="0">
                <a:solidFill>
                  <a:srgbClr val="1E1D1A"/>
                </a:solidFill>
                <a:latin typeface="Lato" panose="020F0502020204030203" pitchFamily="34" charset="0"/>
                <a:ea typeface="Lato" panose="020F0502020204030203" pitchFamily="34" charset="0"/>
                <a:cs typeface="Lato" panose="020F0502020204030203" pitchFamily="34" charset="0"/>
              </a:rPr>
              <a:t>INTRO TO R – DAY 4</a:t>
            </a:r>
            <a:endParaRPr lang="en-US" sz="1050" b="1" kern="0" dirty="0">
              <a:solidFill>
                <a:srgbClr val="1E1D1A"/>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123450488"/>
      </p:ext>
    </p:extLst>
  </p:cSld>
  <p:clrMapOvr>
    <a:masterClrMapping/>
  </p:clrMapOvr>
  <p:transition spd="slow">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688490" y="570156"/>
            <a:ext cx="7756263" cy="1054250"/>
          </a:xfrm>
          <a:prstGeom prst="rect">
            <a:avLst/>
          </a:prstGeom>
        </p:spPr>
        <p:txBody>
          <a:bodyPr/>
          <a:lstStyle>
            <a:lvl1pPr>
              <a:defRPr sz="3225"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685800" y="1845482"/>
            <a:ext cx="3803904" cy="3434474"/>
          </a:xfrm>
          <a:prstGeom prst="rect">
            <a:avLst/>
          </a:prstGeom>
        </p:spPr>
        <p:txBody>
          <a:bodyPr>
            <a:normAutofit/>
          </a:bodyPr>
          <a:lstStyle>
            <a:lvl1pPr>
              <a:defRPr sz="15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4645151" y="1845482"/>
            <a:ext cx="3803904" cy="3434474"/>
          </a:xfrm>
          <a:prstGeom prst="rect">
            <a:avLst/>
          </a:prstGeom>
        </p:spPr>
        <p:txBody>
          <a:bodyPr>
            <a:normAutofit/>
          </a:bodyPr>
          <a:lstStyle>
            <a:lvl1pPr>
              <a:defRPr sz="1500">
                <a:solidFill>
                  <a:srgbClr val="595959"/>
                </a:solidFill>
                <a:latin typeface="Arial"/>
                <a:cs typeface="Arial"/>
              </a:defRPr>
            </a:lvl1pPr>
          </a:lstStyle>
          <a:p>
            <a:pPr lvl="0"/>
            <a:r>
              <a:rPr lang="en-US"/>
              <a:t>Click to edit Master text styles</a:t>
            </a:r>
          </a:p>
        </p:txBody>
      </p:sp>
      <p:sp>
        <p:nvSpPr>
          <p:cNvPr id="5" name="TextBox 4">
            <a:extLst>
              <a:ext uri="{FF2B5EF4-FFF2-40B4-BE49-F238E27FC236}">
                <a16:creationId xmlns:a16="http://schemas.microsoft.com/office/drawing/2014/main" id="{23348F2E-56D7-4783-BAD3-21D3D207EEC0}"/>
              </a:ext>
            </a:extLst>
          </p:cNvPr>
          <p:cNvSpPr txBox="1"/>
          <p:nvPr userDrawn="1"/>
        </p:nvSpPr>
        <p:spPr>
          <a:xfrm>
            <a:off x="3638970" y="6355833"/>
            <a:ext cx="1855304" cy="300082"/>
          </a:xfrm>
          <a:prstGeom prst="rect">
            <a:avLst/>
          </a:prstGeom>
          <a:noFill/>
        </p:spPr>
        <p:txBody>
          <a:bodyPr wrap="square" rtlCol="0">
            <a:spAutoFit/>
          </a:bodyPr>
          <a:lstStyle/>
          <a:p>
            <a:pPr algn="ctr"/>
            <a:fld id="{6C8DB460-5AC8-4C2B-B119-CDD21F954625}" type="slidenum">
              <a:rPr lang="en-US" sz="1350" smtClean="0">
                <a:solidFill>
                  <a:srgbClr val="002060"/>
                </a:solidFill>
                <a:latin typeface="+mj-lt"/>
                <a:cs typeface="Arial" panose="020B0604020202020204" pitchFamily="34" charset="0"/>
              </a:rPr>
              <a:pPr algn="ctr"/>
              <a:t>‹#›</a:t>
            </a:fld>
            <a:endParaRPr lang="en-US" sz="1350"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3808232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9"/>
          <p:cNvSpPr txBox="1">
            <a:spLocks noChangeArrowheads="1"/>
          </p:cNvSpPr>
          <p:nvPr/>
        </p:nvSpPr>
        <p:spPr bwMode="auto">
          <a:xfrm>
            <a:off x="4146550" y="2887663"/>
            <a:ext cx="8588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Book Antiqua" charset="0"/>
                <a:ea typeface="ＭＳ Ｐゴシック" charset="0"/>
                <a:cs typeface="ＭＳ Ｐゴシック" charset="0"/>
              </a:defRPr>
            </a:lvl1pPr>
            <a:lvl2pPr marL="742950" indent="-285750">
              <a:defRPr>
                <a:solidFill>
                  <a:schemeClr val="tx1"/>
                </a:solidFill>
                <a:latin typeface="Book Antiqua" charset="0"/>
                <a:ea typeface="ＭＳ Ｐゴシック" charset="0"/>
              </a:defRPr>
            </a:lvl2pPr>
            <a:lvl3pPr marL="1143000" indent="-228600">
              <a:defRPr>
                <a:solidFill>
                  <a:schemeClr val="tx1"/>
                </a:solidFill>
                <a:latin typeface="Book Antiqua" charset="0"/>
                <a:ea typeface="ＭＳ Ｐゴシック" charset="0"/>
              </a:defRPr>
            </a:lvl3pPr>
            <a:lvl4pPr marL="1600200" indent="-228600">
              <a:defRPr>
                <a:solidFill>
                  <a:schemeClr val="tx1"/>
                </a:solidFill>
                <a:latin typeface="Book Antiqua" charset="0"/>
                <a:ea typeface="ＭＳ Ｐゴシック" charset="0"/>
              </a:defRPr>
            </a:lvl4pPr>
            <a:lvl5pPr marL="2057400" indent="-228600">
              <a:defRPr>
                <a:solidFill>
                  <a:schemeClr val="tx1"/>
                </a:solidFill>
                <a:latin typeface="Book Antiqua" charset="0"/>
                <a:ea typeface="ＭＳ Ｐゴシック" charset="0"/>
              </a:defRPr>
            </a:lvl5pPr>
            <a:lvl6pPr marL="2514600" indent="-228600" fontAlgn="base">
              <a:spcBef>
                <a:spcPct val="0"/>
              </a:spcBef>
              <a:spcAft>
                <a:spcPct val="0"/>
              </a:spcAft>
              <a:defRPr>
                <a:solidFill>
                  <a:schemeClr val="tx1"/>
                </a:solidFill>
                <a:latin typeface="Book Antiqua" charset="0"/>
                <a:ea typeface="ＭＳ Ｐゴシック" charset="0"/>
              </a:defRPr>
            </a:lvl6pPr>
            <a:lvl7pPr marL="2971800" indent="-228600" fontAlgn="base">
              <a:spcBef>
                <a:spcPct val="0"/>
              </a:spcBef>
              <a:spcAft>
                <a:spcPct val="0"/>
              </a:spcAft>
              <a:defRPr>
                <a:solidFill>
                  <a:schemeClr val="tx1"/>
                </a:solidFill>
                <a:latin typeface="Book Antiqua" charset="0"/>
                <a:ea typeface="ＭＳ Ｐゴシック" charset="0"/>
              </a:defRPr>
            </a:lvl7pPr>
            <a:lvl8pPr marL="3429000" indent="-228600" fontAlgn="base">
              <a:spcBef>
                <a:spcPct val="0"/>
              </a:spcBef>
              <a:spcAft>
                <a:spcPct val="0"/>
              </a:spcAft>
              <a:defRPr>
                <a:solidFill>
                  <a:schemeClr val="tx1"/>
                </a:solidFill>
                <a:latin typeface="Book Antiqua" charset="0"/>
                <a:ea typeface="ＭＳ Ｐゴシック" charset="0"/>
              </a:defRPr>
            </a:lvl8pPr>
            <a:lvl9pPr marL="3886200" indent="-228600" fontAlgn="base">
              <a:spcBef>
                <a:spcPct val="0"/>
              </a:spcBef>
              <a:spcAft>
                <a:spcPct val="0"/>
              </a:spcAft>
              <a:defRPr>
                <a:solidFill>
                  <a:schemeClr val="tx1"/>
                </a:solidFill>
                <a:latin typeface="Book Antiqua" charset="0"/>
                <a:ea typeface="ＭＳ Ｐゴシック" charset="0"/>
              </a:defRPr>
            </a:lvl9pPr>
          </a:lstStyle>
          <a:p>
            <a:endParaRPr lang="en-US" sz="5400">
              <a:solidFill>
                <a:srgbClr val="DBA455"/>
              </a:solidFill>
              <a:latin typeface="Wingdings" charset="0"/>
            </a:endParaRPr>
          </a:p>
        </p:txBody>
      </p:sp>
      <p:sp>
        <p:nvSpPr>
          <p:cNvPr id="2"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0" y="601401"/>
            <a:ext cx="9144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9B7727-4F88-43AA-BB13-AEDC87DDB3EA}"/>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260641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0"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TextBox 4">
            <a:extLst>
              <a:ext uri="{FF2B5EF4-FFF2-40B4-BE49-F238E27FC236}">
                <a16:creationId xmlns:a16="http://schemas.microsoft.com/office/drawing/2014/main" id="{23348F2E-56D7-4783-BAD3-21D3D207EEC0}"/>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926393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7" name="TextBox 6">
            <a:extLst>
              <a:ext uri="{FF2B5EF4-FFF2-40B4-BE49-F238E27FC236}">
                <a16:creationId xmlns:a16="http://schemas.microsoft.com/office/drawing/2014/main" id="{CE63606E-E78E-4013-979D-EBC44B2578B0}"/>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3558760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B77883EE-BF10-4465-BD1D-99F0789C4C25}"/>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83872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Box 4">
            <a:extLst>
              <a:ext uri="{FF2B5EF4-FFF2-40B4-BE49-F238E27FC236}">
                <a16:creationId xmlns:a16="http://schemas.microsoft.com/office/drawing/2014/main" id="{169028ED-E0C5-416B-96EC-0B000BC36B18}"/>
              </a:ext>
            </a:extLst>
          </p:cNvPr>
          <p:cNvSpPr txBox="1"/>
          <p:nvPr userDrawn="1"/>
        </p:nvSpPr>
        <p:spPr>
          <a:xfrm>
            <a:off x="3638969" y="6355833"/>
            <a:ext cx="1855304" cy="369332"/>
          </a:xfrm>
          <a:prstGeom prst="rect">
            <a:avLst/>
          </a:prstGeom>
          <a:noFill/>
        </p:spPr>
        <p:txBody>
          <a:bodyPr wrap="square" rtlCol="0">
            <a:spAutoFit/>
          </a:bodyPr>
          <a:lstStyle/>
          <a:p>
            <a:pPr algn="ctr"/>
            <a:fld id="{6C8DB460-5AC8-4C2B-B119-CDD21F954625}" type="slidenum">
              <a:rPr lang="en-US" smtClean="0">
                <a:solidFill>
                  <a:srgbClr val="002060"/>
                </a:solidFill>
                <a:latin typeface="+mj-lt"/>
                <a:cs typeface="Arial" panose="020B0604020202020204" pitchFamily="34" charset="0"/>
              </a:rPr>
              <a:pPr algn="ctr"/>
              <a:t>‹#›</a:t>
            </a:fld>
            <a:endParaRPr lang="en-US" dirty="0">
              <a:solidFill>
                <a:srgbClr val="002060"/>
              </a:solidFill>
              <a:latin typeface="+mj-lt"/>
              <a:cs typeface="Arial" panose="020B0604020202020204" pitchFamily="34" charset="0"/>
            </a:endParaRPr>
          </a:p>
        </p:txBody>
      </p:sp>
    </p:spTree>
    <p:extLst>
      <p:ext uri="{BB962C8B-B14F-4D97-AF65-F5344CB8AC3E}">
        <p14:creationId xmlns:p14="http://schemas.microsoft.com/office/powerpoint/2010/main" val="1423315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F5956E-BB9A-4B0A-9F16-ACF8B98C330D}"/>
              </a:ext>
            </a:extLst>
          </p:cNvPr>
          <p:cNvSpPr>
            <a:spLocks noGrp="1"/>
          </p:cNvSpPr>
          <p:nvPr>
            <p:ph type="dt" sz="half" idx="10"/>
          </p:nvPr>
        </p:nvSpPr>
        <p:spPr/>
        <p:txBody>
          <a:bodyPr/>
          <a:lstStyle/>
          <a:p>
            <a:pPr>
              <a:defRPr/>
            </a:pPr>
            <a:fld id="{10DA1A4F-3D9D-4EC4-B0B1-93E85D9B25FE}" type="datetime1">
              <a:rPr lang="en-US" smtClean="0"/>
              <a:t>4/14/2025</a:t>
            </a:fld>
            <a:endParaRPr lang="en-US" dirty="0"/>
          </a:p>
        </p:txBody>
      </p:sp>
      <p:sp>
        <p:nvSpPr>
          <p:cNvPr id="3" name="Footer Placeholder 2">
            <a:extLst>
              <a:ext uri="{FF2B5EF4-FFF2-40B4-BE49-F238E27FC236}">
                <a16:creationId xmlns:a16="http://schemas.microsoft.com/office/drawing/2014/main" id="{3AFF85DA-A489-485E-82C0-5105304BC068}"/>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234241E3-FB12-45C0-8189-FFBDBA3E38B9}"/>
              </a:ext>
            </a:extLst>
          </p:cNvPr>
          <p:cNvSpPr>
            <a:spLocks noGrp="1"/>
          </p:cNvSpPr>
          <p:nvPr>
            <p:ph type="sldNum" sz="quarter" idx="12"/>
          </p:nvPr>
        </p:nvSpPr>
        <p:spPr/>
        <p:txBody>
          <a:bodyPr/>
          <a:lstStyle/>
          <a:p>
            <a:pPr>
              <a:defRPr/>
            </a:pPr>
            <a:fld id="{BF5384DF-3CC5-CF4E-9FE1-5084770CC286}" type="slidenum">
              <a:rPr lang="en-US" smtClean="0"/>
              <a:pPr>
                <a:defRPr/>
              </a:pPr>
              <a:t>‹#›</a:t>
            </a:fld>
            <a:endParaRPr lang="en-US" dirty="0"/>
          </a:p>
        </p:txBody>
      </p:sp>
    </p:spTree>
    <p:extLst>
      <p:ext uri="{BB962C8B-B14F-4D97-AF65-F5344CB8AC3E}">
        <p14:creationId xmlns:p14="http://schemas.microsoft.com/office/powerpoint/2010/main" val="3873956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21550" y="2528901"/>
            <a:ext cx="8127903" cy="34098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12"/>
          <p:cNvSpPr>
            <a:spLocks noGrp="1"/>
          </p:cNvSpPr>
          <p:nvPr>
            <p:ph type="body" sz="quarter" idx="15" hasCustomPrompt="1"/>
          </p:nvPr>
        </p:nvSpPr>
        <p:spPr>
          <a:xfrm>
            <a:off x="521551" y="1465388"/>
            <a:ext cx="8127903" cy="991505"/>
          </a:xfrm>
          <a:prstGeom prst="rect">
            <a:avLst/>
          </a:prstGeom>
          <a:noFill/>
        </p:spPr>
        <p:txBody>
          <a:bodyPr vert="horz" anchor="ctr" anchorCtr="0"/>
          <a:lstStyle>
            <a:lvl1pPr marL="0" indent="0" algn="ctr">
              <a:lnSpc>
                <a:spcPct val="90000"/>
              </a:lnSpc>
              <a:buNone/>
              <a:defRPr sz="2100">
                <a:solidFill>
                  <a:srgbClr val="72CFDF"/>
                </a:solidFill>
                <a:latin typeface="Utopia" panose="02020500000000000000" pitchFamily="18" charset="0"/>
                <a:ea typeface="Lato" panose="020F0502020204030203" pitchFamily="34" charset="0"/>
                <a:cs typeface="Lato" panose="020F0502020204030203" pitchFamily="34"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7" name="Title 1"/>
          <p:cNvSpPr>
            <a:spLocks noGrp="1"/>
          </p:cNvSpPr>
          <p:nvPr>
            <p:ph type="title"/>
          </p:nvPr>
        </p:nvSpPr>
        <p:spPr>
          <a:xfrm>
            <a:off x="519112" y="237840"/>
            <a:ext cx="8130341" cy="850900"/>
          </a:xfrm>
          <a:prstGeom prst="rect">
            <a:avLst/>
          </a:prstGeom>
        </p:spPr>
        <p:txBody>
          <a:bodyPr anchor="b" anchorCtr="0"/>
          <a:lstStyle>
            <a:lvl1pPr>
              <a:defRPr sz="3600" b="1" spc="113">
                <a:solidFill>
                  <a:srgbClr val="333333"/>
                </a:solidFill>
                <a:effectLst/>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sp>
        <p:nvSpPr>
          <p:cNvPr id="6" name="Slide Number Placeholder 5"/>
          <p:cNvSpPr>
            <a:spLocks noGrp="1"/>
          </p:cNvSpPr>
          <p:nvPr>
            <p:ph type="sldNum" sz="quarter" idx="4"/>
          </p:nvPr>
        </p:nvSpPr>
        <p:spPr>
          <a:xfrm>
            <a:off x="6998330" y="6494595"/>
            <a:ext cx="2133600" cy="365125"/>
          </a:xfrm>
          <a:prstGeom prst="rect">
            <a:avLst/>
          </a:prstGeom>
        </p:spPr>
        <p:txBody>
          <a:bodyPr/>
          <a:lstStyle>
            <a:lvl1pPr algn="r">
              <a:defRPr sz="1350">
                <a:latin typeface="Lato Light"/>
                <a:cs typeface="Lato Light"/>
              </a:defRPr>
            </a:lvl1pPr>
          </a:lstStyle>
          <a:p>
            <a:fld id="{A2644288-DBB5-B146-A4C9-3FE617AA0A71}" type="slidenum">
              <a:rPr lang="en-US" smtClean="0"/>
              <a:pPr/>
              <a:t>‹#›</a:t>
            </a:fld>
            <a:endParaRPr lang="en-US" dirty="0"/>
          </a:p>
        </p:txBody>
      </p:sp>
    </p:spTree>
    <p:extLst>
      <p:ext uri="{BB962C8B-B14F-4D97-AF65-F5344CB8AC3E}">
        <p14:creationId xmlns:p14="http://schemas.microsoft.com/office/powerpoint/2010/main" val="99975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357462" y="6411286"/>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2"/>
                </a:solidFill>
                <a:latin typeface="+mn-lt"/>
                <a:ea typeface="+mn-ea"/>
                <a:cs typeface="+mn-cs"/>
              </a:defRPr>
            </a:lvl1pPr>
          </a:lstStyle>
          <a:p>
            <a:pPr>
              <a:defRPr/>
            </a:pPr>
            <a:fld id="{10DA1A4F-3D9D-4EC4-B0B1-93E85D9B25FE}" type="datetime1">
              <a:rPr lang="en-US" smtClean="0"/>
              <a:t>4/14/2025</a:t>
            </a:fld>
            <a:endParaRPr lang="en-US" dirty="0"/>
          </a:p>
        </p:txBody>
      </p:sp>
      <p:sp>
        <p:nvSpPr>
          <p:cNvPr id="5" name="Footer Placeholder 4"/>
          <p:cNvSpPr>
            <a:spLocks noGrp="1"/>
          </p:cNvSpPr>
          <p:nvPr>
            <p:ph type="ftr" sz="quarter" idx="3"/>
          </p:nvPr>
        </p:nvSpPr>
        <p:spPr>
          <a:xfrm>
            <a:off x="6102350" y="6317042"/>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2"/>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4495800" y="6400800"/>
            <a:ext cx="485364" cy="31201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2"/>
                </a:solidFill>
                <a:latin typeface="+mn-lt"/>
                <a:ea typeface="+mn-ea"/>
                <a:cs typeface="+mn-cs"/>
              </a:defRPr>
            </a:lvl1pPr>
          </a:lstStyle>
          <a:p>
            <a:pPr>
              <a:defRPr/>
            </a:pPr>
            <a:fld id="{BF5384DF-3CC5-CF4E-9FE1-5084770CC286}" type="slidenum">
              <a:rPr lang="en-US"/>
              <a:pPr>
                <a:defRPr/>
              </a:pPr>
              <a:t>‹#›</a:t>
            </a:fld>
            <a:endParaRPr lang="en-US" dirty="0"/>
          </a:p>
        </p:txBody>
      </p:sp>
      <p:cxnSp>
        <p:nvCxnSpPr>
          <p:cNvPr id="10" name="Straight Connector 9">
            <a:extLst>
              <a:ext uri="{FF2B5EF4-FFF2-40B4-BE49-F238E27FC236}">
                <a16:creationId xmlns:a16="http://schemas.microsoft.com/office/drawing/2014/main" id="{72AF2B8B-9151-41AF-8CF5-FED4E5F14444}"/>
              </a:ext>
            </a:extLst>
          </p:cNvPr>
          <p:cNvCxnSpPr/>
          <p:nvPr userDrawn="1"/>
        </p:nvCxnSpPr>
        <p:spPr>
          <a:xfrm>
            <a:off x="0" y="6164510"/>
            <a:ext cx="9144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03890B-D09F-4CB1-A8D2-9BD28E6AA189}"/>
              </a:ext>
            </a:extLst>
          </p:cNvPr>
          <p:cNvCxnSpPr/>
          <p:nvPr userDrawn="1"/>
        </p:nvCxnSpPr>
        <p:spPr>
          <a:xfrm>
            <a:off x="0" y="609600"/>
            <a:ext cx="9144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table&#10;&#10;Description automatically generated">
            <a:extLst>
              <a:ext uri="{FF2B5EF4-FFF2-40B4-BE49-F238E27FC236}">
                <a16:creationId xmlns:a16="http://schemas.microsoft.com/office/drawing/2014/main" id="{A1A52134-7611-423D-AA93-244D318DDD45}"/>
              </a:ext>
            </a:extLst>
          </p:cNvPr>
          <p:cNvPicPr>
            <a:picLocks noChangeAspect="1"/>
          </p:cNvPicPr>
          <p:nvPr userDrawn="1"/>
        </p:nvPicPr>
        <p:blipFill>
          <a:blip r:embed="rId11" cstate="email">
            <a:extLst>
              <a:ext uri="{28A0092B-C50C-407E-A947-70E740481C1C}">
                <a14:useLocalDpi xmlns:a14="http://schemas.microsoft.com/office/drawing/2010/main" val="0"/>
              </a:ext>
            </a:extLst>
          </a:blip>
          <a:stretch>
            <a:fillRect/>
          </a:stretch>
        </p:blipFill>
        <p:spPr>
          <a:xfrm>
            <a:off x="7239001" y="6248400"/>
            <a:ext cx="1869558" cy="521760"/>
          </a:xfrm>
          <a:prstGeom prst="rect">
            <a:avLst/>
          </a:prstGeom>
        </p:spPr>
      </p:pic>
    </p:spTree>
    <p:extLst>
      <p:ext uri="{BB962C8B-B14F-4D97-AF65-F5344CB8AC3E}">
        <p14:creationId xmlns:p14="http://schemas.microsoft.com/office/powerpoint/2010/main" val="413185933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44" r:id="rId8"/>
    <p:sldLayoutId id="2147483763" r:id="rId9"/>
  </p:sldLayoutIdLst>
  <p:hf hdr="0" ftr="0"/>
  <p:txStyles>
    <p:titleStyle>
      <a:lvl1pPr algn="ctr" rtl="0" eaLnBrk="1" fontAlgn="base" hangingPunct="1">
        <a:spcBef>
          <a:spcPct val="0"/>
        </a:spcBef>
        <a:spcAft>
          <a:spcPct val="0"/>
        </a:spcAft>
        <a:defRPr sz="5400" kern="12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2pPr>
      <a:lvl3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3pPr>
      <a:lvl4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4pPr>
      <a:lvl5pPr algn="ctr" rtl="0" eaLnBrk="1" fontAlgn="base" hangingPunct="1">
        <a:spcBef>
          <a:spcPct val="0"/>
        </a:spcBef>
        <a:spcAft>
          <a:spcPct val="0"/>
        </a:spcAft>
        <a:defRPr sz="5400">
          <a:solidFill>
            <a:schemeClr val="tx2"/>
          </a:solidFill>
          <a:latin typeface="Book Antiqua"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1550" y="1412776"/>
            <a:ext cx="8127903"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4"/>
          </p:nvPr>
        </p:nvSpPr>
        <p:spPr>
          <a:xfrm>
            <a:off x="6998329" y="6494594"/>
            <a:ext cx="2133600" cy="365125"/>
          </a:xfrm>
          <a:prstGeom prst="rect">
            <a:avLst/>
          </a:prstGeom>
        </p:spPr>
        <p:txBody>
          <a:bodyPr/>
          <a:lstStyle>
            <a:lvl1pPr algn="r">
              <a:defRPr sz="1350">
                <a:latin typeface="Lato Light"/>
                <a:cs typeface="Lato Light"/>
              </a:defRPr>
            </a:lvl1pPr>
          </a:lstStyle>
          <a:p>
            <a:fld id="{A2644288-DBB5-B146-A4C9-3FE617AA0A71}" type="slidenum">
              <a:rPr lang="en-US" smtClean="0"/>
              <a:pPr/>
              <a:t>‹#›</a:t>
            </a:fld>
            <a:endParaRPr lang="en-US" dirty="0"/>
          </a:p>
        </p:txBody>
      </p:sp>
    </p:spTree>
    <p:extLst>
      <p:ext uri="{BB962C8B-B14F-4D97-AF65-F5344CB8AC3E}">
        <p14:creationId xmlns:p14="http://schemas.microsoft.com/office/powerpoint/2010/main" val="3908902341"/>
      </p:ext>
    </p:extLst>
  </p:cSld>
  <p:clrMap bg1="lt1" tx1="dk1" bg2="lt2" tx2="dk2" accent1="accent1" accent2="accent2" accent3="accent3" accent4="accent4" accent5="accent5" accent6="accent6" hlink="hlink" folHlink="folHlink"/>
  <p:sldLayoutIdLst>
    <p:sldLayoutId id="2147483746" r:id="rId1"/>
  </p:sldLayoutIdLst>
  <p:hf hdr="0" dt="0"/>
  <p:txStyles>
    <p:titleStyle>
      <a:lvl1pPr algn="ctr" defTabSz="171450" rtl="0" eaLnBrk="1" latinLnBrk="0" hangingPunct="1">
        <a:spcBef>
          <a:spcPct val="0"/>
        </a:spcBef>
        <a:buNone/>
        <a:defRPr sz="1650" kern="1200">
          <a:solidFill>
            <a:schemeClr val="tx1"/>
          </a:solidFill>
          <a:latin typeface="+mj-lt"/>
          <a:ea typeface="+mj-ea"/>
          <a:cs typeface="+mj-cs"/>
        </a:defRPr>
      </a:lvl1pPr>
    </p:titleStyle>
    <p:bodyStyle>
      <a:lvl1pPr marL="173236" indent="-173236" algn="l" defTabSz="171450" rtl="0" eaLnBrk="1" latinLnBrk="0" hangingPunct="1">
        <a:spcBef>
          <a:spcPct val="20000"/>
        </a:spcBef>
        <a:buClr>
          <a:srgbClr val="FF6600"/>
        </a:buClr>
        <a:buFont typeface="Arial"/>
        <a:buChar char="•"/>
        <a:defRPr sz="1800" kern="1200">
          <a:solidFill>
            <a:srgbClr val="333333"/>
          </a:solidFill>
          <a:latin typeface="Lato Light"/>
          <a:ea typeface="+mn-ea"/>
          <a:cs typeface="Lato Light"/>
        </a:defRPr>
      </a:lvl1pPr>
      <a:lvl2pPr marL="346472" indent="-175022" algn="l" defTabSz="171450" rtl="0" eaLnBrk="1" latinLnBrk="0" hangingPunct="1">
        <a:spcBef>
          <a:spcPct val="20000"/>
        </a:spcBef>
        <a:buClr>
          <a:srgbClr val="FF6600"/>
        </a:buClr>
        <a:buFont typeface="Arial"/>
        <a:buChar char="–"/>
        <a:defRPr sz="1575" kern="1200">
          <a:solidFill>
            <a:srgbClr val="333333"/>
          </a:solidFill>
          <a:latin typeface="Lato Light"/>
          <a:ea typeface="+mn-ea"/>
          <a:cs typeface="Lato Light"/>
        </a:defRPr>
      </a:lvl2pPr>
      <a:lvl3pPr marL="512564" indent="-169664" algn="l" defTabSz="171450" rtl="0" eaLnBrk="1" latinLnBrk="0" hangingPunct="1">
        <a:spcBef>
          <a:spcPct val="20000"/>
        </a:spcBef>
        <a:buClr>
          <a:srgbClr val="FF6600"/>
        </a:buClr>
        <a:buFont typeface="Arial"/>
        <a:buChar char="•"/>
        <a:defRPr sz="1350" kern="1200">
          <a:solidFill>
            <a:srgbClr val="333333"/>
          </a:solidFill>
          <a:latin typeface="Lato Light"/>
          <a:ea typeface="+mn-ea"/>
          <a:cs typeface="Lato Light"/>
        </a:defRPr>
      </a:lvl3pPr>
      <a:lvl4pPr marL="685800" indent="-171450" algn="l" defTabSz="171450" rtl="0" eaLnBrk="1" latinLnBrk="0" hangingPunct="1">
        <a:spcBef>
          <a:spcPct val="20000"/>
        </a:spcBef>
        <a:buClr>
          <a:srgbClr val="FF6600"/>
        </a:buClr>
        <a:buFont typeface="Arial"/>
        <a:buChar char="–"/>
        <a:defRPr sz="1125" kern="1200">
          <a:solidFill>
            <a:srgbClr val="333333"/>
          </a:solidFill>
          <a:latin typeface="Lato Light"/>
          <a:ea typeface="+mn-ea"/>
          <a:cs typeface="Lato Light"/>
        </a:defRPr>
      </a:lvl4pPr>
      <a:lvl5pPr marL="858441" indent="-172641" algn="l" defTabSz="171450" rtl="0" eaLnBrk="1" latinLnBrk="0" hangingPunct="1">
        <a:spcBef>
          <a:spcPct val="20000"/>
        </a:spcBef>
        <a:buClr>
          <a:srgbClr val="FF6600"/>
        </a:buClr>
        <a:buFont typeface="Arial"/>
        <a:buChar char="»"/>
        <a:defRPr sz="1125" kern="1200">
          <a:solidFill>
            <a:srgbClr val="333333"/>
          </a:solidFill>
          <a:latin typeface="Lato Light"/>
          <a:ea typeface="+mn-ea"/>
          <a:cs typeface="Lato Light"/>
        </a:defRPr>
      </a:lvl5pPr>
      <a:lvl6pPr marL="942975" indent="-85725" algn="l" defTabSz="171450" rtl="0" eaLnBrk="1" latinLnBrk="0" hangingPunct="1">
        <a:spcBef>
          <a:spcPct val="20000"/>
        </a:spcBef>
        <a:buFont typeface="Arial"/>
        <a:buChar char="•"/>
        <a:defRPr sz="750" kern="1200">
          <a:solidFill>
            <a:schemeClr val="tx1"/>
          </a:solidFill>
          <a:latin typeface="+mn-lt"/>
          <a:ea typeface="+mn-ea"/>
          <a:cs typeface="+mn-cs"/>
        </a:defRPr>
      </a:lvl6pPr>
      <a:lvl7pPr marL="1114425" indent="-85725" algn="l" defTabSz="171450" rtl="0" eaLnBrk="1" latinLnBrk="0" hangingPunct="1">
        <a:spcBef>
          <a:spcPct val="20000"/>
        </a:spcBef>
        <a:buFont typeface="Arial"/>
        <a:buChar char="•"/>
        <a:defRPr sz="750" kern="1200">
          <a:solidFill>
            <a:schemeClr val="tx1"/>
          </a:solidFill>
          <a:latin typeface="+mn-lt"/>
          <a:ea typeface="+mn-ea"/>
          <a:cs typeface="+mn-cs"/>
        </a:defRPr>
      </a:lvl7pPr>
      <a:lvl8pPr marL="1285875" indent="-85725" algn="l" defTabSz="171450" rtl="0" eaLnBrk="1" latinLnBrk="0" hangingPunct="1">
        <a:spcBef>
          <a:spcPct val="20000"/>
        </a:spcBef>
        <a:buFont typeface="Arial"/>
        <a:buChar char="•"/>
        <a:defRPr sz="750" kern="1200">
          <a:solidFill>
            <a:schemeClr val="tx1"/>
          </a:solidFill>
          <a:latin typeface="+mn-lt"/>
          <a:ea typeface="+mn-ea"/>
          <a:cs typeface="+mn-cs"/>
        </a:defRPr>
      </a:lvl8pPr>
      <a:lvl9pPr marL="1457325" indent="-85725" algn="l" defTabSz="171450" rtl="0" eaLnBrk="1" latinLnBrk="0" hangingPunct="1">
        <a:spcBef>
          <a:spcPct val="20000"/>
        </a:spcBef>
        <a:buFont typeface="Arial"/>
        <a:buChar char="•"/>
        <a:defRPr sz="750" kern="1200">
          <a:solidFill>
            <a:schemeClr val="tx1"/>
          </a:solidFill>
          <a:latin typeface="+mn-lt"/>
          <a:ea typeface="+mn-ea"/>
          <a:cs typeface="+mn-cs"/>
        </a:defRPr>
      </a:lvl9pPr>
    </p:bodyStyle>
    <p:otherStyle>
      <a:defPPr>
        <a:defRPr lang="en-US"/>
      </a:defPPr>
      <a:lvl1pPr marL="0" algn="l" defTabSz="171450" rtl="0" eaLnBrk="1" latinLnBrk="0" hangingPunct="1">
        <a:defRPr sz="675" kern="1200">
          <a:solidFill>
            <a:schemeClr val="tx1"/>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1550" y="1412776"/>
            <a:ext cx="8127903"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bwMode="auto">
          <a:xfrm>
            <a:off x="413538" y="1160748"/>
            <a:ext cx="8397933" cy="0"/>
          </a:xfrm>
          <a:prstGeom prst="line">
            <a:avLst/>
          </a:prstGeom>
          <a:solidFill>
            <a:srgbClr val="ECB100"/>
          </a:solidFill>
          <a:ln w="38100" cap="flat" cmpd="sng" algn="ctr">
            <a:solidFill>
              <a:srgbClr val="999999"/>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 name="Slide Number Placeholder 5"/>
          <p:cNvSpPr>
            <a:spLocks noGrp="1"/>
          </p:cNvSpPr>
          <p:nvPr>
            <p:ph type="sldNum" sz="quarter" idx="4"/>
          </p:nvPr>
        </p:nvSpPr>
        <p:spPr>
          <a:xfrm>
            <a:off x="6998329" y="6494594"/>
            <a:ext cx="2133600" cy="365125"/>
          </a:xfrm>
          <a:prstGeom prst="rect">
            <a:avLst/>
          </a:prstGeom>
        </p:spPr>
        <p:txBody>
          <a:bodyPr/>
          <a:lstStyle>
            <a:lvl1pPr algn="r">
              <a:defRPr sz="1350">
                <a:latin typeface="Lato Light"/>
                <a:cs typeface="Lato Light"/>
              </a:defRPr>
            </a:lvl1pPr>
          </a:lstStyle>
          <a:p>
            <a:fld id="{A2644288-DBB5-B146-A4C9-3FE617AA0A71}" type="slidenum">
              <a:rPr lang="en-US" smtClean="0"/>
              <a:pPr/>
              <a:t>‹#›</a:t>
            </a:fld>
            <a:endParaRPr lang="en-US" dirty="0"/>
          </a:p>
        </p:txBody>
      </p:sp>
    </p:spTree>
    <p:extLst>
      <p:ext uri="{BB962C8B-B14F-4D97-AF65-F5344CB8AC3E}">
        <p14:creationId xmlns:p14="http://schemas.microsoft.com/office/powerpoint/2010/main" val="204012118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Lst>
  <p:hf hdr="0" dt="0"/>
  <p:txStyles>
    <p:titleStyle>
      <a:lvl1pPr algn="ctr" defTabSz="171450" rtl="0" eaLnBrk="1" latinLnBrk="0" hangingPunct="1">
        <a:spcBef>
          <a:spcPct val="0"/>
        </a:spcBef>
        <a:buNone/>
        <a:defRPr sz="1650" kern="1200">
          <a:solidFill>
            <a:schemeClr val="tx1"/>
          </a:solidFill>
          <a:latin typeface="+mj-lt"/>
          <a:ea typeface="+mj-ea"/>
          <a:cs typeface="+mj-cs"/>
        </a:defRPr>
      </a:lvl1pPr>
    </p:titleStyle>
    <p:bodyStyle>
      <a:lvl1pPr marL="173236" indent="-173236" algn="l" defTabSz="171450" rtl="0" eaLnBrk="1" latinLnBrk="0" hangingPunct="1">
        <a:spcBef>
          <a:spcPct val="20000"/>
        </a:spcBef>
        <a:buClr>
          <a:srgbClr val="FF6600"/>
        </a:buClr>
        <a:buFont typeface="Arial"/>
        <a:buChar char="•"/>
        <a:defRPr sz="1800" kern="1200">
          <a:solidFill>
            <a:srgbClr val="333333"/>
          </a:solidFill>
          <a:latin typeface="Lato Light"/>
          <a:ea typeface="+mn-ea"/>
          <a:cs typeface="Lato Light"/>
        </a:defRPr>
      </a:lvl1pPr>
      <a:lvl2pPr marL="346472" indent="-175022" algn="l" defTabSz="171450" rtl="0" eaLnBrk="1" latinLnBrk="0" hangingPunct="1">
        <a:spcBef>
          <a:spcPct val="20000"/>
        </a:spcBef>
        <a:buClr>
          <a:srgbClr val="FF6600"/>
        </a:buClr>
        <a:buFont typeface="Arial"/>
        <a:buChar char="–"/>
        <a:defRPr sz="1575" kern="1200">
          <a:solidFill>
            <a:srgbClr val="333333"/>
          </a:solidFill>
          <a:latin typeface="Lato Light"/>
          <a:ea typeface="+mn-ea"/>
          <a:cs typeface="Lato Light"/>
        </a:defRPr>
      </a:lvl2pPr>
      <a:lvl3pPr marL="512564" indent="-169664" algn="l" defTabSz="171450" rtl="0" eaLnBrk="1" latinLnBrk="0" hangingPunct="1">
        <a:spcBef>
          <a:spcPct val="20000"/>
        </a:spcBef>
        <a:buClr>
          <a:srgbClr val="FF6600"/>
        </a:buClr>
        <a:buFont typeface="Arial"/>
        <a:buChar char="•"/>
        <a:defRPr sz="1350" kern="1200">
          <a:solidFill>
            <a:srgbClr val="333333"/>
          </a:solidFill>
          <a:latin typeface="Lato Light"/>
          <a:ea typeface="+mn-ea"/>
          <a:cs typeface="Lato Light"/>
        </a:defRPr>
      </a:lvl3pPr>
      <a:lvl4pPr marL="685800" indent="-171450" algn="l" defTabSz="171450" rtl="0" eaLnBrk="1" latinLnBrk="0" hangingPunct="1">
        <a:spcBef>
          <a:spcPct val="20000"/>
        </a:spcBef>
        <a:buClr>
          <a:srgbClr val="FF6600"/>
        </a:buClr>
        <a:buFont typeface="Arial"/>
        <a:buChar char="–"/>
        <a:defRPr sz="1125" kern="1200">
          <a:solidFill>
            <a:srgbClr val="333333"/>
          </a:solidFill>
          <a:latin typeface="Lato Light"/>
          <a:ea typeface="+mn-ea"/>
          <a:cs typeface="Lato Light"/>
        </a:defRPr>
      </a:lvl4pPr>
      <a:lvl5pPr marL="858441" indent="-172641" algn="l" defTabSz="171450" rtl="0" eaLnBrk="1" latinLnBrk="0" hangingPunct="1">
        <a:spcBef>
          <a:spcPct val="20000"/>
        </a:spcBef>
        <a:buClr>
          <a:srgbClr val="FF6600"/>
        </a:buClr>
        <a:buFont typeface="Arial"/>
        <a:buChar char="»"/>
        <a:defRPr sz="1125" kern="1200">
          <a:solidFill>
            <a:srgbClr val="333333"/>
          </a:solidFill>
          <a:latin typeface="Lato Light"/>
          <a:ea typeface="+mn-ea"/>
          <a:cs typeface="Lato Light"/>
        </a:defRPr>
      </a:lvl5pPr>
      <a:lvl6pPr marL="942975" indent="-85725" algn="l" defTabSz="171450" rtl="0" eaLnBrk="1" latinLnBrk="0" hangingPunct="1">
        <a:spcBef>
          <a:spcPct val="20000"/>
        </a:spcBef>
        <a:buFont typeface="Arial"/>
        <a:buChar char="•"/>
        <a:defRPr sz="750" kern="1200">
          <a:solidFill>
            <a:schemeClr val="tx1"/>
          </a:solidFill>
          <a:latin typeface="+mn-lt"/>
          <a:ea typeface="+mn-ea"/>
          <a:cs typeface="+mn-cs"/>
        </a:defRPr>
      </a:lvl6pPr>
      <a:lvl7pPr marL="1114425" indent="-85725" algn="l" defTabSz="171450" rtl="0" eaLnBrk="1" latinLnBrk="0" hangingPunct="1">
        <a:spcBef>
          <a:spcPct val="20000"/>
        </a:spcBef>
        <a:buFont typeface="Arial"/>
        <a:buChar char="•"/>
        <a:defRPr sz="750" kern="1200">
          <a:solidFill>
            <a:schemeClr val="tx1"/>
          </a:solidFill>
          <a:latin typeface="+mn-lt"/>
          <a:ea typeface="+mn-ea"/>
          <a:cs typeface="+mn-cs"/>
        </a:defRPr>
      </a:lvl7pPr>
      <a:lvl8pPr marL="1285875" indent="-85725" algn="l" defTabSz="171450" rtl="0" eaLnBrk="1" latinLnBrk="0" hangingPunct="1">
        <a:spcBef>
          <a:spcPct val="20000"/>
        </a:spcBef>
        <a:buFont typeface="Arial"/>
        <a:buChar char="•"/>
        <a:defRPr sz="750" kern="1200">
          <a:solidFill>
            <a:schemeClr val="tx1"/>
          </a:solidFill>
          <a:latin typeface="+mn-lt"/>
          <a:ea typeface="+mn-ea"/>
          <a:cs typeface="+mn-cs"/>
        </a:defRPr>
      </a:lvl8pPr>
      <a:lvl9pPr marL="1457325" indent="-85725" algn="l" defTabSz="171450" rtl="0" eaLnBrk="1" latinLnBrk="0" hangingPunct="1">
        <a:spcBef>
          <a:spcPct val="20000"/>
        </a:spcBef>
        <a:buFont typeface="Arial"/>
        <a:buChar char="•"/>
        <a:defRPr sz="750" kern="1200">
          <a:solidFill>
            <a:schemeClr val="tx1"/>
          </a:solidFill>
          <a:latin typeface="+mn-lt"/>
          <a:ea typeface="+mn-ea"/>
          <a:cs typeface="+mn-cs"/>
        </a:defRPr>
      </a:lvl9pPr>
    </p:bodyStyle>
    <p:otherStyle>
      <a:defPPr>
        <a:defRPr lang="en-US"/>
      </a:defPPr>
      <a:lvl1pPr marL="0" algn="l" defTabSz="171450" rtl="0" eaLnBrk="1" latinLnBrk="0" hangingPunct="1">
        <a:defRPr sz="675" kern="1200">
          <a:solidFill>
            <a:schemeClr val="tx1"/>
          </a:solidFill>
          <a:latin typeface="+mn-lt"/>
          <a:ea typeface="+mn-ea"/>
          <a:cs typeface="+mn-cs"/>
        </a:defRPr>
      </a:lvl1pPr>
      <a:lvl2pPr marL="171450" algn="l" defTabSz="171450" rtl="0" eaLnBrk="1" latinLnBrk="0" hangingPunct="1">
        <a:defRPr sz="675" kern="1200">
          <a:solidFill>
            <a:schemeClr val="tx1"/>
          </a:solidFill>
          <a:latin typeface="+mn-lt"/>
          <a:ea typeface="+mn-ea"/>
          <a:cs typeface="+mn-cs"/>
        </a:defRPr>
      </a:lvl2pPr>
      <a:lvl3pPr marL="342900" algn="l" defTabSz="171450" rtl="0" eaLnBrk="1" latinLnBrk="0" hangingPunct="1">
        <a:defRPr sz="675" kern="1200">
          <a:solidFill>
            <a:schemeClr val="tx1"/>
          </a:solidFill>
          <a:latin typeface="+mn-lt"/>
          <a:ea typeface="+mn-ea"/>
          <a:cs typeface="+mn-cs"/>
        </a:defRPr>
      </a:lvl3pPr>
      <a:lvl4pPr marL="514350" algn="l" defTabSz="171450" rtl="0" eaLnBrk="1" latinLnBrk="0" hangingPunct="1">
        <a:defRPr sz="675" kern="1200">
          <a:solidFill>
            <a:schemeClr val="tx1"/>
          </a:solidFill>
          <a:latin typeface="+mn-lt"/>
          <a:ea typeface="+mn-ea"/>
          <a:cs typeface="+mn-cs"/>
        </a:defRPr>
      </a:lvl4pPr>
      <a:lvl5pPr marL="685800" algn="l" defTabSz="171450" rtl="0" eaLnBrk="1" latinLnBrk="0" hangingPunct="1">
        <a:defRPr sz="675" kern="1200">
          <a:solidFill>
            <a:schemeClr val="tx1"/>
          </a:solidFill>
          <a:latin typeface="+mn-lt"/>
          <a:ea typeface="+mn-ea"/>
          <a:cs typeface="+mn-cs"/>
        </a:defRPr>
      </a:lvl5pPr>
      <a:lvl6pPr marL="857250" algn="l" defTabSz="171450" rtl="0" eaLnBrk="1" latinLnBrk="0" hangingPunct="1">
        <a:defRPr sz="675" kern="1200">
          <a:solidFill>
            <a:schemeClr val="tx1"/>
          </a:solidFill>
          <a:latin typeface="+mn-lt"/>
          <a:ea typeface="+mn-ea"/>
          <a:cs typeface="+mn-cs"/>
        </a:defRPr>
      </a:lvl6pPr>
      <a:lvl7pPr marL="1028700" algn="l" defTabSz="171450" rtl="0" eaLnBrk="1" latinLnBrk="0" hangingPunct="1">
        <a:defRPr sz="675" kern="1200">
          <a:solidFill>
            <a:schemeClr val="tx1"/>
          </a:solidFill>
          <a:latin typeface="+mn-lt"/>
          <a:ea typeface="+mn-ea"/>
          <a:cs typeface="+mn-cs"/>
        </a:defRPr>
      </a:lvl7pPr>
      <a:lvl8pPr marL="1200150" algn="l" defTabSz="171450" rtl="0" eaLnBrk="1" latinLnBrk="0" hangingPunct="1">
        <a:defRPr sz="675" kern="1200">
          <a:solidFill>
            <a:schemeClr val="tx1"/>
          </a:solidFill>
          <a:latin typeface="+mn-lt"/>
          <a:ea typeface="+mn-ea"/>
          <a:cs typeface="+mn-cs"/>
        </a:defRPr>
      </a:lvl8pPr>
      <a:lvl9pPr marL="1371600" algn="l" defTabSz="171450" rtl="0" eaLnBrk="1" latinLnBrk="0" hangingPunct="1">
        <a:defRPr sz="6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hyperlink" Target="http://www.aaai.org/Papers/Workshops/1997/WS-97-07/WS97-07-006.pdf"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15.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microsoft.com/office/2007/relationships/hdphoto" Target="../media/hdphoto2.wdp"/><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21.pn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22.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microsoft.com/office/2007/relationships/hdphoto" Target="../media/hdphoto5.wdp"/><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23.jpeg"/><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23.jpeg"/><Relationship Id="rId5" Type="http://schemas.microsoft.com/office/2007/relationships/hdphoto" Target="../media/hdphoto7.wdp"/><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naftaliharris.com/blog/visualizing-k-means-clustering/"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 y="457200"/>
            <a:ext cx="9067800" cy="1828800"/>
          </a:xfrm>
        </p:spPr>
        <p:txBody>
          <a:bodyPr/>
          <a:lstStyle/>
          <a:p>
            <a:pPr algn="ctr"/>
            <a:r>
              <a:rPr lang="en-US" sz="2000" b="1" dirty="0">
                <a:solidFill>
                  <a:srgbClr val="002060"/>
                </a:solidFill>
                <a:latin typeface="Times New Roman" panose="02020603050405020304" pitchFamily="18" charset="0"/>
                <a:cs typeface="Times New Roman" panose="02020603050405020304" pitchFamily="18" charset="0"/>
              </a:rPr>
              <a:t>Machine Learning Overview, EDA and Clustering</a:t>
            </a:r>
          </a:p>
          <a:p>
            <a:pPr algn="ctr"/>
            <a:r>
              <a:rPr lang="en-US" sz="1800" b="1" dirty="0">
                <a:solidFill>
                  <a:srgbClr val="002060"/>
                </a:solidFill>
                <a:latin typeface="Times New Roman" panose="02020603050405020304" pitchFamily="18" charset="0"/>
                <a:cs typeface="Times New Roman" panose="02020603050405020304" pitchFamily="18" charset="0"/>
              </a:rPr>
              <a:t>Brian Wright</a:t>
            </a:r>
          </a:p>
          <a:p>
            <a:pPr algn="ctr"/>
            <a:r>
              <a:rPr lang="en-US" sz="1800" b="1" dirty="0">
                <a:solidFill>
                  <a:srgbClr val="002060"/>
                </a:solidFill>
                <a:latin typeface="Times New Roman" panose="02020603050405020304" pitchFamily="18" charset="0"/>
                <a:cs typeface="Times New Roman" panose="02020603050405020304" pitchFamily="18" charset="0"/>
              </a:rPr>
              <a:t>brianwright@virginia.edu</a:t>
            </a:r>
          </a:p>
        </p:txBody>
      </p:sp>
      <p:pic>
        <p:nvPicPr>
          <p:cNvPr id="8" name="Picture 7" descr="A picture containing drawing, device&#10;&#10;Description automatically generated">
            <a:extLst>
              <a:ext uri="{FF2B5EF4-FFF2-40B4-BE49-F238E27FC236}">
                <a16:creationId xmlns:a16="http://schemas.microsoft.com/office/drawing/2014/main" id="{6C7485BE-95D7-4DC9-870D-B6140A1C4A7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2457450"/>
            <a:ext cx="9144000" cy="2495550"/>
          </a:xfrm>
          <a:prstGeom prst="rect">
            <a:avLst/>
          </a:prstGeom>
        </p:spPr>
      </p:pic>
    </p:spTree>
    <p:extLst>
      <p:ext uri="{BB962C8B-B14F-4D97-AF65-F5344CB8AC3E}">
        <p14:creationId xmlns:p14="http://schemas.microsoft.com/office/powerpoint/2010/main" val="284733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idx="1"/>
          </p:nvPr>
        </p:nvSpPr>
        <p:spPr>
          <a:xfrm>
            <a:off x="521550" y="1916832"/>
            <a:ext cx="6102678" cy="3394472"/>
          </a:xfrm>
        </p:spPr>
        <p:txBody>
          <a:bodyPr/>
          <a:lstStyle/>
          <a:p>
            <a:pPr marL="279113" indent="-278606">
              <a:buFont typeface="+mj-lt"/>
              <a:buAutoNum type="arabicPeriod"/>
            </a:pPr>
            <a:r>
              <a:rPr lang="en-US" sz="2025" dirty="0"/>
              <a:t>Technique for finding similarity between groups</a:t>
            </a:r>
          </a:p>
          <a:p>
            <a:pPr marL="279113" indent="-278606">
              <a:buFont typeface="+mj-lt"/>
              <a:buAutoNum type="arabicPeriod"/>
            </a:pPr>
            <a:endParaRPr lang="en-US" sz="2025" dirty="0"/>
          </a:p>
          <a:p>
            <a:pPr marL="279113" indent="-278606">
              <a:buFont typeface="+mj-lt"/>
              <a:buAutoNum type="arabicPeriod"/>
            </a:pPr>
            <a:r>
              <a:rPr lang="en-US" sz="2025" dirty="0"/>
              <a:t>Type of</a:t>
            </a:r>
            <a:r>
              <a:rPr lang="en-US" sz="2025" dirty="0">
                <a:solidFill>
                  <a:srgbClr val="FF6600"/>
                </a:solidFill>
              </a:rPr>
              <a:t> unsupervised machine learning</a:t>
            </a:r>
          </a:p>
          <a:p>
            <a:pPr marL="472678" lvl="1" indent="-259556">
              <a:buFont typeface="Arial" panose="020B0604020202020204" pitchFamily="34" charset="0"/>
              <a:buChar char="•"/>
            </a:pPr>
            <a:r>
              <a:rPr lang="en-US" sz="1800" dirty="0">
                <a:solidFill>
                  <a:schemeClr val="tx1"/>
                </a:solidFill>
                <a:latin typeface="Lato Light" panose="020F0502020204030203" pitchFamily="34" charset="0"/>
                <a:ea typeface="Lato Light" panose="020F0502020204030203" pitchFamily="34" charset="0"/>
                <a:cs typeface="Lato Light" panose="020F0502020204030203" pitchFamily="34" charset="0"/>
              </a:rPr>
              <a:t>Not the only class of unsupervised learning        algorithms</a:t>
            </a:r>
          </a:p>
          <a:p>
            <a:pPr marL="472678" lvl="1" indent="-259556">
              <a:buFont typeface="Arial" panose="020B0604020202020204" pitchFamily="34" charset="0"/>
              <a:buChar char="•"/>
            </a:pPr>
            <a:endParaRPr lang="en-US" sz="1800"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a:p>
            <a:pPr marL="279113" indent="-278606">
              <a:buFont typeface="+mj-lt"/>
              <a:buAutoNum type="arabicPeriod"/>
            </a:pPr>
            <a:r>
              <a:rPr lang="en-US" sz="2025" dirty="0"/>
              <a:t>Similarity needs to be defined</a:t>
            </a:r>
          </a:p>
          <a:p>
            <a:pPr marL="472678" lvl="1" indent="-259556">
              <a:buFont typeface="Arial" panose="020B0604020202020204" pitchFamily="34" charset="0"/>
              <a:buChar char="•"/>
            </a:pPr>
            <a:r>
              <a:rPr lang="en-US" sz="1800" dirty="0">
                <a:solidFill>
                  <a:srgbClr val="3C3B35"/>
                </a:solidFill>
                <a:latin typeface="Lato Light" panose="020F0502020204030203" pitchFamily="34" charset="0"/>
                <a:ea typeface="Lato Light" panose="020F0502020204030203" pitchFamily="34" charset="0"/>
                <a:cs typeface="Lato Light" panose="020F0502020204030203" pitchFamily="34" charset="0"/>
              </a:rPr>
              <a:t>Will depend on attributes of data</a:t>
            </a:r>
          </a:p>
          <a:p>
            <a:pPr marL="472678" lvl="1" indent="-259556">
              <a:buFont typeface="Arial" panose="020B0604020202020204" pitchFamily="34" charset="0"/>
              <a:buChar char="•"/>
            </a:pPr>
            <a:r>
              <a:rPr lang="en-US" sz="1800" dirty="0">
                <a:solidFill>
                  <a:srgbClr val="FF6600"/>
                </a:solidFill>
                <a:latin typeface="Lato Light" panose="020F0502020204030203" pitchFamily="34" charset="0"/>
                <a:ea typeface="Lato Light" panose="020F0502020204030203" pitchFamily="34" charset="0"/>
                <a:cs typeface="Lato Light" panose="020F0502020204030203" pitchFamily="34" charset="0"/>
              </a:rPr>
              <a:t>Usually a distance metric</a:t>
            </a:r>
            <a:endParaRPr lang="en-US" sz="2025" dirty="0">
              <a:solidFill>
                <a:srgbClr val="FF6600"/>
              </a:solidFill>
            </a:endParaRPr>
          </a:p>
        </p:txBody>
      </p:sp>
      <p:sp>
        <p:nvSpPr>
          <p:cNvPr id="11" name="Title 10"/>
          <p:cNvSpPr>
            <a:spLocks noGrp="1"/>
          </p:cNvSpPr>
          <p:nvPr>
            <p:ph type="title"/>
          </p:nvPr>
        </p:nvSpPr>
        <p:spPr/>
        <p:txBody>
          <a:bodyPr/>
          <a:lstStyle/>
          <a:p>
            <a:r>
              <a:rPr lang="en-US" dirty="0"/>
              <a:t>What is clustering?</a:t>
            </a:r>
          </a:p>
        </p:txBody>
      </p:sp>
      <p:sp>
        <p:nvSpPr>
          <p:cNvPr id="4" name="Slide Number Placeholder 2"/>
          <p:cNvSpPr>
            <a:spLocks noGrp="1"/>
          </p:cNvSpPr>
          <p:nvPr>
            <p:ph type="sldNum" sz="quarter" idx="4"/>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10</a:t>
            </a:fld>
            <a:endParaRPr lang="en-US" dirty="0">
              <a:solidFill>
                <a:srgbClr val="000000"/>
              </a:solidFill>
              <a:sym typeface="Gill Sans" charset="0"/>
            </a:endParaRPr>
          </a:p>
        </p:txBody>
      </p:sp>
      <p:pic>
        <p:nvPicPr>
          <p:cNvPr id="2" name="Picture 1"/>
          <p:cNvPicPr>
            <a:picLocks noChangeAspect="1"/>
          </p:cNvPicPr>
          <p:nvPr/>
        </p:nvPicPr>
        <p:blipFill>
          <a:blip r:embed="rId3"/>
          <a:stretch>
            <a:fillRect/>
          </a:stretch>
        </p:blipFill>
        <p:spPr>
          <a:xfrm>
            <a:off x="6246186" y="2078113"/>
            <a:ext cx="2397900" cy="3030074"/>
          </a:xfrm>
          <a:prstGeom prst="rect">
            <a:avLst/>
          </a:prstGeom>
        </p:spPr>
      </p:pic>
      <p:sp>
        <p:nvSpPr>
          <p:cNvPr id="6" name="Content Placeholder 1"/>
          <p:cNvSpPr txBox="1">
            <a:spLocks/>
          </p:cNvSpPr>
          <p:nvPr/>
        </p:nvSpPr>
        <p:spPr>
          <a:xfrm>
            <a:off x="467544" y="5224594"/>
            <a:ext cx="8127903" cy="432048"/>
          </a:xfrm>
          <a:prstGeom prst="rect">
            <a:avLst/>
          </a:prstGeom>
        </p:spPr>
        <p:txBody>
          <a:bodyPr vert="horz" lIns="34290" tIns="17145" rIns="34290" bIns="17145"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171450">
              <a:buNone/>
            </a:pPr>
            <a:r>
              <a:rPr lang="en-US" sz="1800" b="1" i="1" dirty="0">
                <a:solidFill>
                  <a:srgbClr val="72CFDF"/>
                </a:solidFill>
                <a:latin typeface="Lato Regular"/>
                <a:cs typeface="Lato Regular"/>
                <a:sym typeface="Gill Sans" charset="0"/>
              </a:rPr>
              <a:t>	Key assumption: data points that are “closer” together are related or similar</a:t>
            </a:r>
          </a:p>
        </p:txBody>
      </p:sp>
    </p:spTree>
    <p:extLst>
      <p:ext uri="{BB962C8B-B14F-4D97-AF65-F5344CB8AC3E}">
        <p14:creationId xmlns:p14="http://schemas.microsoft.com/office/powerpoint/2010/main" val="20938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08377" y="2024844"/>
            <a:ext cx="4197946" cy="3375375"/>
          </a:xfrm>
          <a:prstGeom prst="rect">
            <a:avLst/>
          </a:prstGeom>
        </p:spPr>
      </p:pic>
      <p:sp>
        <p:nvSpPr>
          <p:cNvPr id="2" name="Content Placeholder 1"/>
          <p:cNvSpPr>
            <a:spLocks noGrp="1"/>
          </p:cNvSpPr>
          <p:nvPr>
            <p:ph idx="1"/>
          </p:nvPr>
        </p:nvSpPr>
        <p:spPr>
          <a:xfrm>
            <a:off x="152400" y="1524001"/>
            <a:ext cx="4824645" cy="4477940"/>
          </a:xfrm>
        </p:spPr>
        <p:txBody>
          <a:bodyPr>
            <a:normAutofit lnSpcReduction="10000"/>
          </a:bodyPr>
          <a:lstStyle/>
          <a:p>
            <a:r>
              <a:rPr lang="en-US" dirty="0"/>
              <a:t>Haimowitz and Schwarz 1997 paper on clustering for credit line optimization</a:t>
            </a:r>
            <a:endParaRPr lang="en-US" dirty="0">
              <a:hlinkClick r:id="" action="ppaction://noaction"/>
            </a:endParaRPr>
          </a:p>
          <a:p>
            <a:pPr lvl="1"/>
            <a:r>
              <a:rPr lang="en-US" dirty="0">
                <a:hlinkClick r:id="" action="ppaction://noaction"/>
              </a:rPr>
              <a:t>http</a:t>
            </a:r>
            <a:r>
              <a:rPr lang="en-US" dirty="0">
                <a:hlinkClick r:id="rId4"/>
              </a:rPr>
              <a:t>://www.aaai.org/Papers/Workshops/1997/WS-97-07/WS97-07-006.pdf</a:t>
            </a:r>
            <a:endParaRPr lang="en-US" dirty="0"/>
          </a:p>
          <a:p>
            <a:endParaRPr lang="en-US" dirty="0"/>
          </a:p>
          <a:p>
            <a:r>
              <a:rPr lang="en-US" dirty="0">
                <a:solidFill>
                  <a:srgbClr val="FF6600"/>
                </a:solidFill>
              </a:rPr>
              <a:t>Cluster existing GE Capital customers based on similarity in use of their credit cards to pay bills and customers’ profitability to GE Capital</a:t>
            </a:r>
          </a:p>
          <a:p>
            <a:endParaRPr lang="en-US" dirty="0"/>
          </a:p>
          <a:p>
            <a:r>
              <a:rPr lang="en-US" dirty="0"/>
              <a:t>Resulted in five clusters of consumer credit behavior</a:t>
            </a:r>
          </a:p>
          <a:p>
            <a:endParaRPr lang="en-US" dirty="0"/>
          </a:p>
          <a:p>
            <a:r>
              <a:rPr lang="en-US" dirty="0"/>
              <a:t>Created classification model to predict customer type and offer tailored products</a:t>
            </a:r>
          </a:p>
        </p:txBody>
      </p:sp>
      <p:sp>
        <p:nvSpPr>
          <p:cNvPr id="3" name="Title 2"/>
          <p:cNvSpPr>
            <a:spLocks noGrp="1"/>
          </p:cNvSpPr>
          <p:nvPr>
            <p:ph type="title"/>
          </p:nvPr>
        </p:nvSpPr>
        <p:spPr>
          <a:xfrm>
            <a:off x="0" y="203932"/>
            <a:ext cx="9144000" cy="638175"/>
          </a:xfrm>
        </p:spPr>
        <p:txBody>
          <a:bodyPr/>
          <a:lstStyle/>
          <a:p>
            <a:r>
              <a:rPr lang="en-US" dirty="0"/>
              <a:t>GE Capital case study: grouping clients</a:t>
            </a:r>
          </a:p>
        </p:txBody>
      </p:sp>
      <p:sp>
        <p:nvSpPr>
          <p:cNvPr id="6"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11</a:t>
            </a:fld>
            <a:endParaRPr lang="en-US" dirty="0">
              <a:solidFill>
                <a:srgbClr val="000000"/>
              </a:solidFill>
              <a:sym typeface="Gill Sans" charset="0"/>
            </a:endParaRPr>
          </a:p>
        </p:txBody>
      </p:sp>
    </p:spTree>
    <p:extLst>
      <p:ext uri="{BB962C8B-B14F-4D97-AF65-F5344CB8AC3E}">
        <p14:creationId xmlns:p14="http://schemas.microsoft.com/office/powerpoint/2010/main" val="1387158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8127903" cy="3780420"/>
          </a:xfrm>
        </p:spPr>
        <p:txBody>
          <a:bodyPr>
            <a:normAutofit fontScale="92500" lnSpcReduction="20000"/>
          </a:bodyPr>
          <a:lstStyle/>
          <a:p>
            <a:r>
              <a:rPr lang="en-US" dirty="0"/>
              <a:t>Between 2001 and 2004 most European countries passed legislation that </a:t>
            </a:r>
            <a:r>
              <a:rPr lang="en-US" dirty="0">
                <a:solidFill>
                  <a:srgbClr val="FF6600"/>
                </a:solidFill>
              </a:rPr>
              <a:t>allowed customers to keep their cell phone number</a:t>
            </a:r>
            <a:r>
              <a:rPr lang="en-US" dirty="0"/>
              <a:t> if they switched carriers</a:t>
            </a:r>
          </a:p>
          <a:p>
            <a:endParaRPr lang="en-US" dirty="0"/>
          </a:p>
          <a:p>
            <a:r>
              <a:rPr lang="en-US" dirty="0"/>
              <a:t>Telenor, one of the largest telecommunications companies in Norway wanted to </a:t>
            </a:r>
            <a:r>
              <a:rPr lang="en-US" dirty="0">
                <a:solidFill>
                  <a:srgbClr val="FF6600"/>
                </a:solidFill>
              </a:rPr>
              <a:t>ensure it kept its customers</a:t>
            </a:r>
          </a:p>
          <a:p>
            <a:pPr lvl="1"/>
            <a:endParaRPr lang="en-US" dirty="0"/>
          </a:p>
          <a:p>
            <a:pPr lvl="1"/>
            <a:r>
              <a:rPr lang="en-US" dirty="0"/>
              <a:t>Problem: the </a:t>
            </a:r>
            <a:r>
              <a:rPr lang="en-US" dirty="0">
                <a:solidFill>
                  <a:srgbClr val="FF6600"/>
                </a:solidFill>
              </a:rPr>
              <a:t>promotions</a:t>
            </a:r>
            <a:r>
              <a:rPr lang="en-US" dirty="0"/>
              <a:t> the company sent to its clients reminded them that they could leave and </a:t>
            </a:r>
            <a:r>
              <a:rPr lang="en-US" dirty="0">
                <a:solidFill>
                  <a:srgbClr val="FF6600"/>
                </a:solidFill>
              </a:rPr>
              <a:t>resulted in greater defections</a:t>
            </a:r>
            <a:r>
              <a:rPr lang="en-US" dirty="0"/>
              <a:t>!</a:t>
            </a:r>
          </a:p>
          <a:p>
            <a:pPr lvl="1"/>
            <a:endParaRPr lang="en-US" dirty="0"/>
          </a:p>
          <a:p>
            <a:pPr lvl="1"/>
            <a:r>
              <a:rPr lang="en-US" dirty="0"/>
              <a:t>Solution: predict </a:t>
            </a:r>
            <a:r>
              <a:rPr lang="en-US" u="sng" dirty="0">
                <a:solidFill>
                  <a:srgbClr val="FF6600"/>
                </a:solidFill>
              </a:rPr>
              <a:t>which customers, if contacted, are more likely to stay</a:t>
            </a:r>
            <a:r>
              <a:rPr lang="en-US" dirty="0"/>
              <a:t> with the company </a:t>
            </a:r>
          </a:p>
          <a:p>
            <a:endParaRPr lang="en-US" dirty="0"/>
          </a:p>
          <a:p>
            <a:r>
              <a:rPr lang="en-US" dirty="0"/>
              <a:t>Results:</a:t>
            </a:r>
          </a:p>
          <a:p>
            <a:pPr lvl="1"/>
            <a:r>
              <a:rPr lang="en-US" dirty="0"/>
              <a:t>Marketing campaign </a:t>
            </a:r>
            <a:r>
              <a:rPr lang="en-US" dirty="0">
                <a:solidFill>
                  <a:srgbClr val="FF6600"/>
                </a:solidFill>
              </a:rPr>
              <a:t>ROI increased 11x</a:t>
            </a:r>
          </a:p>
          <a:p>
            <a:pPr lvl="1"/>
            <a:r>
              <a:rPr lang="en-US" dirty="0"/>
              <a:t>Customer </a:t>
            </a:r>
            <a:r>
              <a:rPr lang="en-US" dirty="0">
                <a:solidFill>
                  <a:srgbClr val="FF6600"/>
                </a:solidFill>
              </a:rPr>
              <a:t>churn decreased 36%</a:t>
            </a:r>
          </a:p>
          <a:p>
            <a:pPr lvl="1"/>
            <a:r>
              <a:rPr lang="en-US" dirty="0"/>
              <a:t>Marketing campaign </a:t>
            </a:r>
            <a:r>
              <a:rPr lang="en-US" dirty="0">
                <a:solidFill>
                  <a:srgbClr val="FF6600"/>
                </a:solidFill>
              </a:rPr>
              <a:t>costs decreased 40%</a:t>
            </a:r>
          </a:p>
          <a:p>
            <a:pPr marL="171450" lvl="1" indent="0">
              <a:buNone/>
            </a:pPr>
            <a:endParaRPr lang="en-US" dirty="0"/>
          </a:p>
        </p:txBody>
      </p:sp>
      <p:sp>
        <p:nvSpPr>
          <p:cNvPr id="3" name="Title 2"/>
          <p:cNvSpPr>
            <a:spLocks noGrp="1"/>
          </p:cNvSpPr>
          <p:nvPr>
            <p:ph type="title"/>
          </p:nvPr>
        </p:nvSpPr>
        <p:spPr>
          <a:xfrm>
            <a:off x="0" y="152400"/>
            <a:ext cx="9144000" cy="1027166"/>
          </a:xfrm>
        </p:spPr>
        <p:txBody>
          <a:bodyPr/>
          <a:lstStyle/>
          <a:p>
            <a:r>
              <a:rPr lang="en-US" dirty="0"/>
              <a:t>Telenor case study: predicting behavior</a:t>
            </a:r>
          </a:p>
        </p:txBody>
      </p:sp>
      <p:pic>
        <p:nvPicPr>
          <p:cNvPr id="4" name="Content Placeholder 3"/>
          <p:cNvPicPr>
            <a:picLocks noChangeAspect="1"/>
          </p:cNvPicPr>
          <p:nvPr/>
        </p:nvPicPr>
        <p:blipFill rotWithShape="1">
          <a:blip r:embed="rId2" cstate="print">
            <a:alphaModFix amt="50000"/>
            <a:extLst>
              <a:ext uri="{28A0092B-C50C-407E-A947-70E740481C1C}">
                <a14:useLocalDpi xmlns:a14="http://schemas.microsoft.com/office/drawing/2010/main"/>
              </a:ext>
            </a:extLst>
          </a:blip>
          <a:srcRect t="-848" b="-1391"/>
          <a:stretch/>
        </p:blipFill>
        <p:spPr>
          <a:xfrm>
            <a:off x="6624228" y="4589077"/>
            <a:ext cx="2277136" cy="1027166"/>
          </a:xfrm>
          <a:prstGeom prst="rect">
            <a:avLst/>
          </a:prstGeom>
        </p:spPr>
      </p:pic>
      <p:sp>
        <p:nvSpPr>
          <p:cNvPr id="6"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12</a:t>
            </a:fld>
            <a:endParaRPr lang="en-US" dirty="0">
              <a:solidFill>
                <a:srgbClr val="000000"/>
              </a:solidFill>
              <a:sym typeface="Gill Sans" charset="0"/>
            </a:endParaRPr>
          </a:p>
        </p:txBody>
      </p:sp>
    </p:spTree>
    <p:extLst>
      <p:ext uri="{BB962C8B-B14F-4D97-AF65-F5344CB8AC3E}">
        <p14:creationId xmlns:p14="http://schemas.microsoft.com/office/powerpoint/2010/main" val="3196787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42900" indent="-342900">
              <a:buFont typeface="+mj-lt"/>
              <a:buAutoNum type="arabicPeriod"/>
            </a:pPr>
            <a:r>
              <a:rPr lang="en-US" dirty="0"/>
              <a:t>What is Machine Learning?</a:t>
            </a:r>
          </a:p>
          <a:p>
            <a:pPr marL="342900" indent="-342900">
              <a:buFont typeface="+mj-lt"/>
              <a:buAutoNum type="arabicPeriod"/>
            </a:pPr>
            <a:r>
              <a:rPr lang="en-US" dirty="0"/>
              <a:t>What is exploratory data analysis?</a:t>
            </a:r>
          </a:p>
          <a:p>
            <a:pPr marL="342900" indent="-342900">
              <a:buFont typeface="+mj-lt"/>
              <a:buAutoNum type="arabicPeriod"/>
            </a:pPr>
            <a:r>
              <a:rPr lang="en-US" dirty="0"/>
              <a:t>k-means clustering</a:t>
            </a:r>
          </a:p>
          <a:p>
            <a:pPr marL="580430" lvl="1" indent="-216694"/>
            <a:r>
              <a:rPr lang="en-US" dirty="0"/>
              <a:t>Does Congress vote in patterns?</a:t>
            </a:r>
          </a:p>
          <a:p>
            <a:pPr marL="342900" indent="-342900">
              <a:buFont typeface="+mj-lt"/>
              <a:buAutoNum type="arabicPeriod"/>
            </a:pPr>
            <a:r>
              <a:rPr lang="en-US" dirty="0"/>
              <a:t>Multi-dimensional k-means clustering – Lab </a:t>
            </a:r>
          </a:p>
          <a:p>
            <a:pPr marL="580430" lvl="1" indent="-216694"/>
            <a:r>
              <a:rPr lang="en-US" dirty="0"/>
              <a:t>Are NBA players compensated according to performance?</a:t>
            </a:r>
          </a:p>
          <a:p>
            <a:endParaRPr lang="en-US" dirty="0"/>
          </a:p>
        </p:txBody>
      </p:sp>
      <p:sp>
        <p:nvSpPr>
          <p:cNvPr id="3" name="Title 2"/>
          <p:cNvSpPr>
            <a:spLocks noGrp="1"/>
          </p:cNvSpPr>
          <p:nvPr>
            <p:ph type="title"/>
          </p:nvPr>
        </p:nvSpPr>
        <p:spPr/>
        <p:txBody>
          <a:bodyPr/>
          <a:lstStyle/>
          <a:p>
            <a:r>
              <a:rPr lang="en-US" dirty="0"/>
              <a:t>Outline: Intro to Unsupervised ML</a:t>
            </a:r>
          </a:p>
        </p:txBody>
      </p:sp>
      <p:sp>
        <p:nvSpPr>
          <p:cNvPr id="6"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13</a:t>
            </a:fld>
            <a:endParaRPr lang="en-US" dirty="0">
              <a:solidFill>
                <a:srgbClr val="000000"/>
              </a:solidFill>
              <a:sym typeface="Gill Sans" charset="0"/>
            </a:endParaRPr>
          </a:p>
        </p:txBody>
      </p:sp>
      <p:sp>
        <p:nvSpPr>
          <p:cNvPr id="7" name="Rectangle 6"/>
          <p:cNvSpPr/>
          <p:nvPr/>
        </p:nvSpPr>
        <p:spPr>
          <a:xfrm>
            <a:off x="457200" y="2133600"/>
            <a:ext cx="8397933" cy="324036"/>
          </a:xfrm>
          <a:prstGeom prst="rect">
            <a:avLst/>
          </a:prstGeom>
          <a:noFill/>
          <a:ln w="635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Tree>
    <p:extLst>
      <p:ext uri="{BB962C8B-B14F-4D97-AF65-F5344CB8AC3E}">
        <p14:creationId xmlns:p14="http://schemas.microsoft.com/office/powerpoint/2010/main" val="1549637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588952" y="1781738"/>
          <a:ext cx="8046894" cy="2011680"/>
        </p:xfrm>
        <a:graphic>
          <a:graphicData uri="http://schemas.openxmlformats.org/drawingml/2006/table">
            <a:tbl>
              <a:tblPr firstRow="1" bandRow="1">
                <a:tableStyleId>{10A1B5D5-9B99-4C35-A422-299274C87663}</a:tableStyleId>
              </a:tblPr>
              <a:tblGrid>
                <a:gridCol w="3307973">
                  <a:extLst>
                    <a:ext uri="{9D8B030D-6E8A-4147-A177-3AD203B41FA5}">
                      <a16:colId xmlns:a16="http://schemas.microsoft.com/office/drawing/2014/main" val="20000"/>
                    </a:ext>
                  </a:extLst>
                </a:gridCol>
                <a:gridCol w="2578681">
                  <a:extLst>
                    <a:ext uri="{9D8B030D-6E8A-4147-A177-3AD203B41FA5}">
                      <a16:colId xmlns:a16="http://schemas.microsoft.com/office/drawing/2014/main" val="20001"/>
                    </a:ext>
                  </a:extLst>
                </a:gridCol>
                <a:gridCol w="2160240">
                  <a:extLst>
                    <a:ext uri="{9D8B030D-6E8A-4147-A177-3AD203B41FA5}">
                      <a16:colId xmlns:a16="http://schemas.microsoft.com/office/drawing/2014/main" val="20002"/>
                    </a:ext>
                  </a:extLst>
                </a:gridCol>
              </a:tblGrid>
              <a:tr h="365760">
                <a:tc>
                  <a:txBody>
                    <a:bodyPr/>
                    <a:lstStyle/>
                    <a:p>
                      <a:r>
                        <a:rPr lang="en-US" sz="1500" b="1" dirty="0">
                          <a:latin typeface="Lato Bold"/>
                          <a:cs typeface="Lato Bold"/>
                        </a:rPr>
                        <a:t>Example use case</a:t>
                      </a:r>
                    </a:p>
                  </a:txBody>
                  <a:tcPr marL="34290" marR="34290" marT="68580" marB="68580"/>
                </a:tc>
                <a:tc>
                  <a:txBody>
                    <a:bodyPr/>
                    <a:lstStyle/>
                    <a:p>
                      <a:r>
                        <a:rPr lang="en-US" sz="1500" b="1" dirty="0">
                          <a:latin typeface="Lato Bold"/>
                          <a:cs typeface="Lato Bold"/>
                        </a:rPr>
                        <a:t>General question</a:t>
                      </a:r>
                    </a:p>
                  </a:txBody>
                  <a:tcPr marL="34290" marR="34290" marT="68580" marB="68580"/>
                </a:tc>
                <a:tc>
                  <a:txBody>
                    <a:bodyPr/>
                    <a:lstStyle/>
                    <a:p>
                      <a:r>
                        <a:rPr lang="en-US" sz="1500" b="1" dirty="0">
                          <a:latin typeface="Lato Bold"/>
                          <a:cs typeface="Lato Bold"/>
                        </a:rPr>
                        <a:t>Concept</a:t>
                      </a:r>
                    </a:p>
                  </a:txBody>
                  <a:tcPr marL="34290" marR="34290" marT="68580" marB="68580"/>
                </a:tc>
                <a:extLst>
                  <a:ext uri="{0D108BD9-81ED-4DB2-BD59-A6C34878D82A}">
                    <a16:rowId xmlns:a16="http://schemas.microsoft.com/office/drawing/2014/main" val="10000"/>
                  </a:ext>
                </a:extLst>
              </a:tr>
              <a:tr h="822960">
                <a:tc>
                  <a:txBody>
                    <a:bodyPr/>
                    <a:lstStyle/>
                    <a:p>
                      <a:r>
                        <a:rPr lang="en-US" sz="1500" dirty="0">
                          <a:latin typeface="Lato Light"/>
                          <a:cs typeface="Lato Light"/>
                        </a:rPr>
                        <a:t>Does</a:t>
                      </a:r>
                      <a:r>
                        <a:rPr lang="en-US" sz="1500" baseline="0" dirty="0">
                          <a:latin typeface="Lato Light"/>
                          <a:cs typeface="Lato Light"/>
                        </a:rPr>
                        <a:t> Congress vote in patterns?</a:t>
                      </a:r>
                    </a:p>
                  </a:txBody>
                  <a:tcPr marL="34290" marR="34290" marT="68580" marB="68580"/>
                </a:tc>
                <a:tc>
                  <a:txBody>
                    <a:bodyPr/>
                    <a:lstStyle/>
                    <a:p>
                      <a:r>
                        <a:rPr lang="en-US" sz="1500" dirty="0">
                          <a:latin typeface="Lato Light"/>
                          <a:cs typeface="Lato Light"/>
                        </a:rPr>
                        <a:t>Is there a pattern</a:t>
                      </a:r>
                      <a:r>
                        <a:rPr lang="en-US" sz="1500" baseline="0" dirty="0">
                          <a:latin typeface="Lato Light"/>
                          <a:cs typeface="Lato Light"/>
                        </a:rPr>
                        <a:t>?</a:t>
                      </a:r>
                    </a:p>
                    <a:p>
                      <a:r>
                        <a:rPr lang="en-US" sz="1500" baseline="0" dirty="0">
                          <a:latin typeface="Lato Light"/>
                          <a:cs typeface="Lato Light"/>
                        </a:rPr>
                        <a:t>Is there structure in unstructured data?</a:t>
                      </a:r>
                    </a:p>
                  </a:txBody>
                  <a:tcPr marL="34290" marR="34290" marT="68580" marB="68580"/>
                </a:tc>
                <a:tc>
                  <a:txBody>
                    <a:bodyPr/>
                    <a:lstStyle/>
                    <a:p>
                      <a:r>
                        <a:rPr lang="en-US" sz="1500" dirty="0">
                          <a:latin typeface="Lato Light"/>
                          <a:cs typeface="Lato Light"/>
                        </a:rPr>
                        <a:t>k-means clustering</a:t>
                      </a:r>
                    </a:p>
                  </a:txBody>
                  <a:tcPr marL="34290" marR="34290" marT="68580" marB="68580"/>
                </a:tc>
                <a:extLst>
                  <a:ext uri="{0D108BD9-81ED-4DB2-BD59-A6C34878D82A}">
                    <a16:rowId xmlns:a16="http://schemas.microsoft.com/office/drawing/2014/main" val="10001"/>
                  </a:ext>
                </a:extLst>
              </a:tr>
              <a:tr h="8229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baseline="0" dirty="0">
                          <a:latin typeface="Lato Light"/>
                          <a:cs typeface="Lato Light"/>
                        </a:rPr>
                        <a:t>Are basketball players "priced" efficiently (based on performance)?</a:t>
                      </a:r>
                    </a:p>
                  </a:txBody>
                  <a:tcPr marL="34290" marR="34290" marT="68580" marB="68580"/>
                </a:tc>
                <a:tc>
                  <a:txBody>
                    <a:bodyPr/>
                    <a:lstStyle/>
                    <a:p>
                      <a:r>
                        <a:rPr lang="en-US" sz="1500" baseline="0" dirty="0">
                          <a:latin typeface="Lato Light"/>
                          <a:cs typeface="Lato Light"/>
                        </a:rPr>
                        <a:t>How to uncover trends with many variables that you    can't easily visualize?</a:t>
                      </a:r>
                    </a:p>
                  </a:txBody>
                  <a:tcPr marL="34290" marR="34290" marT="68580" marB="68580"/>
                </a:tc>
                <a:tc>
                  <a:txBody>
                    <a:bodyPr/>
                    <a:lstStyle/>
                    <a:p>
                      <a:r>
                        <a:rPr lang="en-US" sz="1500" dirty="0">
                          <a:latin typeface="Lato Light"/>
                          <a:cs typeface="Lato Light"/>
                        </a:rPr>
                        <a:t>k-means clustering</a:t>
                      </a:r>
                      <a:r>
                        <a:rPr lang="en-US" sz="1500" baseline="0" dirty="0">
                          <a:latin typeface="Lato Light"/>
                          <a:cs typeface="Lato Light"/>
                        </a:rPr>
                        <a:t> in many dimensions</a:t>
                      </a:r>
                      <a:endParaRPr lang="en-US" sz="1500" dirty="0">
                        <a:latin typeface="Lato Light"/>
                        <a:cs typeface="Lato Light"/>
                      </a:endParaRPr>
                    </a:p>
                  </a:txBody>
                  <a:tcPr marL="34290" marR="34290" marT="68580" marB="68580"/>
                </a:tc>
                <a:extLst>
                  <a:ext uri="{0D108BD9-81ED-4DB2-BD59-A6C34878D82A}">
                    <a16:rowId xmlns:a16="http://schemas.microsoft.com/office/drawing/2014/main" val="10002"/>
                  </a:ext>
                </a:extLst>
              </a:tr>
            </a:tbl>
          </a:graphicData>
        </a:graphic>
      </p:graphicFrame>
      <p:sp>
        <p:nvSpPr>
          <p:cNvPr id="3" name="Title 2"/>
          <p:cNvSpPr>
            <a:spLocks noGrp="1"/>
          </p:cNvSpPr>
          <p:nvPr>
            <p:ph type="title"/>
          </p:nvPr>
        </p:nvSpPr>
        <p:spPr/>
        <p:txBody>
          <a:bodyPr/>
          <a:lstStyle/>
          <a:p>
            <a:r>
              <a:rPr lang="en-US" dirty="0"/>
              <a:t>Concept summary</a:t>
            </a:r>
          </a:p>
        </p:txBody>
      </p:sp>
      <p:sp>
        <p:nvSpPr>
          <p:cNvPr id="5" name="Slide Number Placeholder 2"/>
          <p:cNvSpPr>
            <a:spLocks noGrp="1"/>
          </p:cNvSpPr>
          <p:nvPr>
            <p:ph type="sldNum" sz="quarter" idx="4"/>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14</a:t>
            </a:fld>
            <a:endParaRPr lang="en-US" dirty="0">
              <a:solidFill>
                <a:srgbClr val="000000"/>
              </a:solidFill>
              <a:sym typeface="Gill Sans" charset="0"/>
            </a:endParaRPr>
          </a:p>
        </p:txBody>
      </p:sp>
      <p:sp>
        <p:nvSpPr>
          <p:cNvPr id="6" name="Rectangle 5"/>
          <p:cNvSpPr/>
          <p:nvPr/>
        </p:nvSpPr>
        <p:spPr>
          <a:xfrm>
            <a:off x="548553" y="2153721"/>
            <a:ext cx="8127903" cy="816228"/>
          </a:xfrm>
          <a:prstGeom prst="rect">
            <a:avLst/>
          </a:prstGeom>
          <a:no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Tree>
    <p:extLst>
      <p:ext uri="{BB962C8B-B14F-4D97-AF65-F5344CB8AC3E}">
        <p14:creationId xmlns:p14="http://schemas.microsoft.com/office/powerpoint/2010/main" val="3981486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print">
            <a:alphaModFix amt="60000"/>
            <a:extLst>
              <a:ext uri="{BEBA8EAE-BF5A-486C-A8C5-ECC9F3942E4B}">
                <a14:imgProps xmlns:a14="http://schemas.microsoft.com/office/drawing/2010/main">
                  <a14:imgLayer r:embed="rId4">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 uri="{28A0092B-C50C-407E-A947-70E740481C1C}">
                <a14:useLocalDpi xmlns:a14="http://schemas.microsoft.com/office/drawing/2010/main"/>
              </a:ext>
            </a:extLst>
          </a:blip>
          <a:srcRect l="6201" t="3669" r="48885" b="39426"/>
          <a:stretch/>
        </p:blipFill>
        <p:spPr>
          <a:xfrm>
            <a:off x="8218942" y="1754814"/>
            <a:ext cx="511520" cy="648072"/>
          </a:xfrm>
          <a:prstGeom prst="rect">
            <a:avLst/>
          </a:prstGeom>
        </p:spPr>
      </p:pic>
      <p:sp>
        <p:nvSpPr>
          <p:cNvPr id="6" name="Text Placeholder 5"/>
          <p:cNvSpPr>
            <a:spLocks noGrp="1"/>
          </p:cNvSpPr>
          <p:nvPr>
            <p:ph idx="1"/>
          </p:nvPr>
        </p:nvSpPr>
        <p:spPr>
          <a:xfrm>
            <a:off x="228600" y="1998463"/>
            <a:ext cx="3934815" cy="4346862"/>
          </a:xfrm>
        </p:spPr>
        <p:txBody>
          <a:bodyPr>
            <a:normAutofit/>
          </a:bodyPr>
          <a:lstStyle/>
          <a:p>
            <a:pPr marL="276225" indent="-276225">
              <a:buFont typeface="+mj-lt"/>
              <a:buAutoNum type="arabicPeriod"/>
            </a:pPr>
            <a:r>
              <a:rPr lang="en-US" sz="1600" dirty="0"/>
              <a:t>Data set consists of 427 members (observations) </a:t>
            </a:r>
          </a:p>
          <a:p>
            <a:pPr marL="276225" indent="-276225">
              <a:buFont typeface="+mj-lt"/>
              <a:buAutoNum type="arabicPeriod"/>
            </a:pPr>
            <a:r>
              <a:rPr lang="en-US" sz="1600" dirty="0"/>
              <a:t>Members served a full year in 2013</a:t>
            </a:r>
          </a:p>
          <a:p>
            <a:pPr marL="276225" indent="-276225">
              <a:buFont typeface="+mj-lt"/>
              <a:buAutoNum type="arabicPeriod"/>
            </a:pPr>
            <a:r>
              <a:rPr lang="en-US" sz="1600" dirty="0"/>
              <a:t>Three vote types:</a:t>
            </a:r>
          </a:p>
          <a:p>
            <a:pPr marL="450056" lvl="2" indent="-145256">
              <a:buFont typeface="Arial" panose="020B0604020202020204" pitchFamily="34" charset="0"/>
              <a:buChar char="•"/>
            </a:pPr>
            <a:r>
              <a:rPr lang="en-US" sz="1800" dirty="0">
                <a:solidFill>
                  <a:schemeClr val="tx1"/>
                </a:solidFill>
                <a:latin typeface="Lato Light" panose="020F0502020204030203" pitchFamily="34" charset="0"/>
                <a:ea typeface="Lato Light" panose="020F0502020204030203" pitchFamily="34" charset="0"/>
                <a:cs typeface="Lato Light" panose="020F0502020204030203" pitchFamily="34" charset="0"/>
              </a:rPr>
              <a:t>“Aye”</a:t>
            </a:r>
          </a:p>
          <a:p>
            <a:pPr marL="450056" lvl="2" indent="-145256">
              <a:buFont typeface="Arial" panose="020B0604020202020204" pitchFamily="34" charset="0"/>
              <a:buChar char="•"/>
            </a:pPr>
            <a:r>
              <a:rPr lang="en-US" sz="1800" dirty="0">
                <a:solidFill>
                  <a:schemeClr val="tx1"/>
                </a:solidFill>
                <a:latin typeface="Lato Light" panose="020F0502020204030203" pitchFamily="34" charset="0"/>
                <a:ea typeface="Lato Light" panose="020F0502020204030203" pitchFamily="34" charset="0"/>
                <a:cs typeface="Lato Light" panose="020F0502020204030203" pitchFamily="34" charset="0"/>
              </a:rPr>
              <a:t>“Nay”</a:t>
            </a:r>
          </a:p>
          <a:p>
            <a:pPr marL="450056" lvl="2" indent="-145256">
              <a:buFont typeface="Arial" panose="020B0604020202020204" pitchFamily="34" charset="0"/>
              <a:buChar char="•"/>
            </a:pPr>
            <a:r>
              <a:rPr lang="en-US" sz="1800" dirty="0">
                <a:solidFill>
                  <a:schemeClr val="tx1"/>
                </a:solidFill>
                <a:latin typeface="Lato Light" panose="020F0502020204030203" pitchFamily="34" charset="0"/>
                <a:ea typeface="Lato Light" panose="020F0502020204030203" pitchFamily="34" charset="0"/>
                <a:cs typeface="Lato Light" panose="020F0502020204030203" pitchFamily="34" charset="0"/>
              </a:rPr>
              <a:t>“Other”</a:t>
            </a:r>
          </a:p>
        </p:txBody>
      </p:sp>
      <p:sp>
        <p:nvSpPr>
          <p:cNvPr id="2" name="Text Placeholder 1"/>
          <p:cNvSpPr>
            <a:spLocks noGrp="1"/>
          </p:cNvSpPr>
          <p:nvPr>
            <p:ph type="body" sz="quarter" idx="38"/>
          </p:nvPr>
        </p:nvSpPr>
        <p:spPr>
          <a:xfrm>
            <a:off x="568979" y="1193224"/>
            <a:ext cx="3671300" cy="730805"/>
          </a:xfrm>
        </p:spPr>
        <p:txBody>
          <a:bodyPr>
            <a:normAutofit/>
          </a:bodyPr>
          <a:lstStyle/>
          <a:p>
            <a:r>
              <a:rPr lang="en-US" sz="1600" b="1" dirty="0"/>
              <a:t>Goal: to understand how polarized the US Congress is</a:t>
            </a:r>
          </a:p>
        </p:txBody>
      </p:sp>
      <p:sp>
        <p:nvSpPr>
          <p:cNvPr id="4" name="Title 3"/>
          <p:cNvSpPr>
            <a:spLocks noGrp="1"/>
          </p:cNvSpPr>
          <p:nvPr>
            <p:ph type="title"/>
          </p:nvPr>
        </p:nvSpPr>
        <p:spPr/>
        <p:txBody>
          <a:bodyPr/>
          <a:lstStyle/>
          <a:p>
            <a:r>
              <a:rPr lang="en-US" dirty="0"/>
              <a:t>Political clustering</a:t>
            </a:r>
          </a:p>
        </p:txBody>
      </p:sp>
      <p:pic>
        <p:nvPicPr>
          <p:cNvPr id="1028" name="Picture 4" descr="http://images.politico.com/global/2012/03/120307_join_session_congress_reuters_605.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80900" y="2378874"/>
            <a:ext cx="4452122" cy="241371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4220961" y="4811596"/>
            <a:ext cx="4572000" cy="646331"/>
          </a:xfrm>
          <a:prstGeom prst="rect">
            <a:avLst/>
          </a:prstGeom>
        </p:spPr>
        <p:txBody>
          <a:bodyPr>
            <a:spAutoFit/>
          </a:bodyPr>
          <a:lstStyle/>
          <a:p>
            <a:pPr algn="ctr" defTabSz="342900"/>
            <a:r>
              <a:rPr lang="en-US"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The joint session of Congress on Capitol Hill in Washington</a:t>
            </a:r>
          </a:p>
        </p:txBody>
      </p:sp>
      <p:sp>
        <p:nvSpPr>
          <p:cNvPr id="8" name="Slide Number Placeholder 2"/>
          <p:cNvSpPr>
            <a:spLocks noGrp="1"/>
          </p:cNvSpPr>
          <p:nvPr>
            <p:ph type="sldNum" sz="quarter" idx="12"/>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15</a:t>
            </a:fld>
            <a:endParaRPr lang="en-US" dirty="0">
              <a:solidFill>
                <a:srgbClr val="000000"/>
              </a:solidFill>
              <a:sym typeface="Gill Sans" charset="0"/>
            </a:endParaRPr>
          </a:p>
        </p:txBody>
      </p:sp>
    </p:spTree>
    <p:extLst>
      <p:ext uri="{BB962C8B-B14F-4D97-AF65-F5344CB8AC3E}">
        <p14:creationId xmlns:p14="http://schemas.microsoft.com/office/powerpoint/2010/main" val="2234185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54342" y="2057401"/>
            <a:ext cx="5522114" cy="3639852"/>
          </a:xfrm>
          <a:prstGeom prst="rect">
            <a:avLst/>
          </a:prstGeom>
        </p:spPr>
      </p:pic>
      <p:sp>
        <p:nvSpPr>
          <p:cNvPr id="7" name="Content Placeholder 6"/>
          <p:cNvSpPr>
            <a:spLocks noGrp="1"/>
          </p:cNvSpPr>
          <p:nvPr>
            <p:ph idx="1"/>
          </p:nvPr>
        </p:nvSpPr>
        <p:spPr>
          <a:xfrm>
            <a:off x="62698" y="2151645"/>
            <a:ext cx="3091644" cy="3240360"/>
          </a:xfrm>
        </p:spPr>
        <p:txBody>
          <a:bodyPr>
            <a:normAutofit/>
          </a:bodyPr>
          <a:lstStyle/>
          <a:p>
            <a:r>
              <a:rPr lang="en-US" sz="2000" dirty="0"/>
              <a:t>How do we identify swing votes?</a:t>
            </a:r>
          </a:p>
          <a:p>
            <a:pPr lvl="1"/>
            <a:r>
              <a:rPr lang="en-US" sz="1600" dirty="0"/>
              <a:t>Lobbying</a:t>
            </a:r>
            <a:endParaRPr lang="en-US" sz="1600" dirty="0">
              <a:solidFill>
                <a:schemeClr val="tx1"/>
              </a:solidFill>
            </a:endParaRPr>
          </a:p>
          <a:p>
            <a:pPr lvl="1"/>
            <a:r>
              <a:rPr lang="en-US" sz="1600" dirty="0">
                <a:solidFill>
                  <a:schemeClr val="tx1"/>
                </a:solidFill>
              </a:rPr>
              <a:t>Bridging party lines</a:t>
            </a:r>
          </a:p>
          <a:p>
            <a:endParaRPr lang="en-US" sz="2000" dirty="0">
              <a:solidFill>
                <a:schemeClr val="tx1"/>
              </a:solidFill>
            </a:endParaRPr>
          </a:p>
          <a:p>
            <a:r>
              <a:rPr lang="en-US" sz="2000" dirty="0">
                <a:solidFill>
                  <a:schemeClr val="tx1"/>
                </a:solidFill>
              </a:rPr>
              <a:t>Assumptio</a:t>
            </a:r>
            <a:r>
              <a:rPr lang="en-US" sz="2000" dirty="0"/>
              <a:t>n:</a:t>
            </a:r>
          </a:p>
          <a:p>
            <a:pPr lvl="1"/>
            <a:r>
              <a:rPr lang="en-US" sz="1600" dirty="0"/>
              <a:t>Democrats and Republicans vote among partisan lines, which generates clusters</a:t>
            </a:r>
          </a:p>
        </p:txBody>
      </p:sp>
      <p:sp>
        <p:nvSpPr>
          <p:cNvPr id="3" name="Text Placeholder 2"/>
          <p:cNvSpPr>
            <a:spLocks noGrp="1"/>
          </p:cNvSpPr>
          <p:nvPr>
            <p:ph type="body" sz="quarter" idx="15"/>
          </p:nvPr>
        </p:nvSpPr>
        <p:spPr>
          <a:xfrm>
            <a:off x="548553" y="1265013"/>
            <a:ext cx="8127903" cy="743629"/>
          </a:xfrm>
        </p:spPr>
        <p:txBody>
          <a:bodyPr>
            <a:normAutofit/>
          </a:bodyPr>
          <a:lstStyle/>
          <a:p>
            <a:r>
              <a:rPr lang="en-US" sz="2400" b="1" dirty="0"/>
              <a:t>Each data point represents a member of Congress</a:t>
            </a:r>
          </a:p>
        </p:txBody>
      </p:sp>
      <p:sp>
        <p:nvSpPr>
          <p:cNvPr id="4" name="Title 3"/>
          <p:cNvSpPr>
            <a:spLocks noGrp="1"/>
          </p:cNvSpPr>
          <p:nvPr>
            <p:ph type="title"/>
          </p:nvPr>
        </p:nvSpPr>
        <p:spPr/>
        <p:txBody>
          <a:bodyPr/>
          <a:lstStyle/>
          <a:p>
            <a:r>
              <a:rPr lang="en-US" dirty="0"/>
              <a:t>Finding voting patterns</a:t>
            </a:r>
          </a:p>
        </p:txBody>
      </p:sp>
      <p:sp>
        <p:nvSpPr>
          <p:cNvPr id="8"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16</a:t>
            </a:fld>
            <a:endParaRPr lang="en-US" dirty="0">
              <a:solidFill>
                <a:srgbClr val="000000"/>
              </a:solidFill>
              <a:sym typeface="Gill Sans" charset="0"/>
            </a:endParaRPr>
          </a:p>
        </p:txBody>
      </p:sp>
    </p:spTree>
    <p:extLst>
      <p:ext uri="{BB962C8B-B14F-4D97-AF65-F5344CB8AC3E}">
        <p14:creationId xmlns:p14="http://schemas.microsoft.com/office/powerpoint/2010/main" val="875678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3928" y="1862826"/>
            <a:ext cx="7124456" cy="3562227"/>
          </a:xfrm>
          <a:prstGeom prst="rect">
            <a:avLst/>
          </a:prstGeom>
        </p:spPr>
      </p:pic>
      <p:sp>
        <p:nvSpPr>
          <p:cNvPr id="4" name="Title 3"/>
          <p:cNvSpPr>
            <a:spLocks noGrp="1"/>
          </p:cNvSpPr>
          <p:nvPr>
            <p:ph type="title"/>
          </p:nvPr>
        </p:nvSpPr>
        <p:spPr/>
        <p:txBody>
          <a:bodyPr/>
          <a:lstStyle/>
          <a:p>
            <a:r>
              <a:rPr lang="en-US" dirty="0"/>
              <a:t>Intra vs. inter-cluster distance</a:t>
            </a:r>
          </a:p>
        </p:txBody>
      </p:sp>
      <p:sp>
        <p:nvSpPr>
          <p:cNvPr id="12" name="Oval 11"/>
          <p:cNvSpPr/>
          <p:nvPr/>
        </p:nvSpPr>
        <p:spPr bwMode="auto">
          <a:xfrm rot="20901918">
            <a:off x="1562010" y="3854547"/>
            <a:ext cx="3300805" cy="1127679"/>
          </a:xfrm>
          <a:prstGeom prst="ellipse">
            <a:avLst/>
          </a:prstGeom>
          <a:noFill/>
          <a:ln w="5080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13" name="Oval 12"/>
          <p:cNvSpPr/>
          <p:nvPr/>
        </p:nvSpPr>
        <p:spPr bwMode="auto">
          <a:xfrm rot="687233">
            <a:off x="4243907" y="2071423"/>
            <a:ext cx="3516371" cy="1127679"/>
          </a:xfrm>
          <a:prstGeom prst="ellipse">
            <a:avLst/>
          </a:prstGeom>
          <a:noFill/>
          <a:ln w="5080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15" name="Shape 138"/>
          <p:cNvSpPr txBox="1"/>
          <p:nvPr/>
        </p:nvSpPr>
        <p:spPr>
          <a:xfrm>
            <a:off x="1007604" y="3429001"/>
            <a:ext cx="2131138" cy="623235"/>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 dirty="0">
                <a:solidFill>
                  <a:srgbClr val="FF0000"/>
                </a:solidFill>
                <a:latin typeface="Lato Light" panose="020F0502020204030203" pitchFamily="34" charset="0"/>
                <a:ea typeface="Lato Light" panose="020F0502020204030203" pitchFamily="34" charset="0"/>
                <a:cs typeface="Lato Light" panose="020F0502020204030203" pitchFamily="34" charset="0"/>
                <a:sym typeface="Roboto Condensed"/>
              </a:rPr>
              <a:t>Intra-Cluster Distance</a:t>
            </a:r>
          </a:p>
        </p:txBody>
      </p:sp>
      <p:cxnSp>
        <p:nvCxnSpPr>
          <p:cNvPr id="17" name="Straight Arrow Connector 16"/>
          <p:cNvCxnSpPr/>
          <p:nvPr/>
        </p:nvCxnSpPr>
        <p:spPr bwMode="auto">
          <a:xfrm flipV="1">
            <a:off x="1763688" y="4239090"/>
            <a:ext cx="729081" cy="567063"/>
          </a:xfrm>
          <a:prstGeom prst="straightConnector1">
            <a:avLst/>
          </a:prstGeom>
          <a:solidFill>
            <a:srgbClr val="ECB100"/>
          </a:solidFill>
          <a:ln w="76200" cap="flat" cmpd="sng" algn="ctr">
            <a:solidFill>
              <a:srgbClr val="FF0000"/>
            </a:solidFill>
            <a:prstDash val="solid"/>
            <a:round/>
            <a:headEnd type="stealth" w="lg" len="lg"/>
            <a:tailEnd type="stealth"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 name="Shape 138"/>
          <p:cNvSpPr txBox="1"/>
          <p:nvPr/>
        </p:nvSpPr>
        <p:spPr>
          <a:xfrm>
            <a:off x="3869922" y="3158971"/>
            <a:ext cx="2131138" cy="623235"/>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 dirty="0">
                <a:solidFill>
                  <a:srgbClr val="72CFDF"/>
                </a:solidFill>
                <a:latin typeface="Lato Light" panose="020F0502020204030203" pitchFamily="34" charset="0"/>
                <a:ea typeface="Lato Light" panose="020F0502020204030203" pitchFamily="34" charset="0"/>
                <a:cs typeface="Lato Light" panose="020F0502020204030203" pitchFamily="34" charset="0"/>
                <a:sym typeface="Roboto Condensed"/>
              </a:rPr>
              <a:t>Inter-Cluster Distance</a:t>
            </a:r>
          </a:p>
        </p:txBody>
      </p:sp>
      <p:cxnSp>
        <p:nvCxnSpPr>
          <p:cNvPr id="20" name="Straight Arrow Connector 19"/>
          <p:cNvCxnSpPr/>
          <p:nvPr/>
        </p:nvCxnSpPr>
        <p:spPr bwMode="auto">
          <a:xfrm flipV="1">
            <a:off x="3734907" y="2888940"/>
            <a:ext cx="1026114" cy="810090"/>
          </a:xfrm>
          <a:prstGeom prst="straightConnector1">
            <a:avLst/>
          </a:prstGeom>
          <a:solidFill>
            <a:srgbClr val="ECB100"/>
          </a:solidFill>
          <a:ln w="76200" cap="flat" cmpd="sng" algn="ctr">
            <a:solidFill>
              <a:srgbClr val="72CFDF"/>
            </a:solidFill>
            <a:prstDash val="solid"/>
            <a:round/>
            <a:headEnd type="stealth" w="lg" len="lg"/>
            <a:tailEnd type="stealth"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 name="Shape 138"/>
          <p:cNvSpPr txBox="1"/>
          <p:nvPr/>
        </p:nvSpPr>
        <p:spPr>
          <a:xfrm>
            <a:off x="304283" y="5531319"/>
            <a:ext cx="8559998" cy="346237"/>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 b="1" dirty="0">
                <a:solidFill>
                  <a:srgbClr val="FF6600"/>
                </a:solidFill>
                <a:latin typeface="Lato Light" panose="020F0502020204030203" pitchFamily="34" charset="0"/>
                <a:ea typeface="Lato Light" panose="020F0502020204030203" pitchFamily="34" charset="0"/>
                <a:cs typeface="Lato Light" panose="020F0502020204030203" pitchFamily="34" charset="0"/>
                <a:sym typeface="Roboto Condensed"/>
              </a:rPr>
              <a:t>Objective: minimize intra-cluster dis</a:t>
            </a:r>
            <a:r>
              <a:rPr lang="en-US" b="1" dirty="0">
                <a:solidFill>
                  <a:srgbClr val="FF6600"/>
                </a:solidFill>
                <a:latin typeface="Lato Light" panose="020F0502020204030203" pitchFamily="34" charset="0"/>
                <a:ea typeface="Lato Light" panose="020F0502020204030203" pitchFamily="34" charset="0"/>
                <a:cs typeface="Lato Light" panose="020F0502020204030203" pitchFamily="34" charset="0"/>
                <a:sym typeface="Roboto Condensed"/>
              </a:rPr>
              <a:t>tan</a:t>
            </a:r>
            <a:r>
              <a:rPr lang="en" b="1" dirty="0">
                <a:solidFill>
                  <a:srgbClr val="FF6600"/>
                </a:solidFill>
                <a:latin typeface="Lato Light" panose="020F0502020204030203" pitchFamily="34" charset="0"/>
                <a:ea typeface="Lato Light" panose="020F0502020204030203" pitchFamily="34" charset="0"/>
                <a:cs typeface="Lato Light" panose="020F0502020204030203" pitchFamily="34" charset="0"/>
                <a:sym typeface="Roboto Condensed"/>
              </a:rPr>
              <a:t>ce, maximize inter-cluster distance</a:t>
            </a:r>
          </a:p>
        </p:txBody>
      </p:sp>
      <p:sp>
        <p:nvSpPr>
          <p:cNvPr id="14" name="Slide Number Placeholder 2"/>
          <p:cNvSpPr>
            <a:spLocks noGrp="1"/>
          </p:cNvSpPr>
          <p:nvPr>
            <p:ph type="sldNum" sz="quarter" idx="4"/>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17</a:t>
            </a:fld>
            <a:endParaRPr lang="en-US" dirty="0">
              <a:solidFill>
                <a:srgbClr val="000000"/>
              </a:solidFill>
              <a:sym typeface="Gill Sans" charset="0"/>
            </a:endParaRPr>
          </a:p>
        </p:txBody>
      </p:sp>
    </p:spTree>
    <p:extLst>
      <p:ext uri="{BB962C8B-B14F-4D97-AF65-F5344CB8AC3E}">
        <p14:creationId xmlns:p14="http://schemas.microsoft.com/office/powerpoint/2010/main" val="2763885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4719" y="1549905"/>
            <a:ext cx="3916161" cy="3726414"/>
          </a:xfrm>
        </p:spPr>
        <p:txBody>
          <a:bodyPr>
            <a:normAutofit/>
          </a:bodyPr>
          <a:lstStyle/>
          <a:p>
            <a:pPr marL="171450" indent="-171450"/>
            <a:r>
              <a:rPr lang="en-US" dirty="0"/>
              <a:t>The centroid is the average location of all points in the cluster</a:t>
            </a:r>
          </a:p>
          <a:p>
            <a:pPr marL="171450" indent="-171450"/>
            <a:endParaRPr lang="en-US" dirty="0"/>
          </a:p>
          <a:p>
            <a:pPr marL="171450" indent="-171450"/>
            <a:r>
              <a:rPr lang="en-US" dirty="0"/>
              <a:t>Another definition: the centroid minimizes the distance between a central location and all the data points in the cluster</a:t>
            </a:r>
          </a:p>
          <a:p>
            <a:endParaRPr lang="en-US" dirty="0"/>
          </a:p>
          <a:p>
            <a:pPr marL="0" indent="0">
              <a:buNone/>
            </a:pPr>
            <a:endParaRPr lang="en-US" dirty="0"/>
          </a:p>
          <a:p>
            <a:pPr marL="0" indent="0">
              <a:buNone/>
            </a:pPr>
            <a:r>
              <a:rPr lang="en-US" i="1" dirty="0">
                <a:solidFill>
                  <a:srgbClr val="FF6600"/>
                </a:solidFill>
              </a:rPr>
              <a:t>Note: Centroids are generally not existing data points, rather locations in space</a:t>
            </a:r>
          </a:p>
        </p:txBody>
      </p:sp>
      <p:sp>
        <p:nvSpPr>
          <p:cNvPr id="3" name="Title 2"/>
          <p:cNvSpPr>
            <a:spLocks noGrp="1"/>
          </p:cNvSpPr>
          <p:nvPr>
            <p:ph type="title"/>
          </p:nvPr>
        </p:nvSpPr>
        <p:spPr>
          <a:xfrm>
            <a:off x="0" y="470586"/>
            <a:ext cx="9144000" cy="638175"/>
          </a:xfrm>
        </p:spPr>
        <p:txBody>
          <a:bodyPr/>
          <a:lstStyle/>
          <a:p>
            <a:r>
              <a:rPr lang="en-US" dirty="0"/>
              <a:t>k-means clustering is based on centroids</a:t>
            </a: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a:ext>
            </a:extLst>
          </a:blip>
          <a:srcRect l="1353" t="4012" r="1708" b="2592"/>
          <a:stretch/>
        </p:blipFill>
        <p:spPr>
          <a:xfrm>
            <a:off x="4392421" y="2024844"/>
            <a:ext cx="4370579" cy="2631790"/>
          </a:xfrm>
          <a:prstGeom prst="rect">
            <a:avLst/>
          </a:prstGeom>
        </p:spPr>
      </p:pic>
      <p:sp>
        <p:nvSpPr>
          <p:cNvPr id="15" name="Oval 14"/>
          <p:cNvSpPr/>
          <p:nvPr/>
        </p:nvSpPr>
        <p:spPr bwMode="auto">
          <a:xfrm>
            <a:off x="7947375" y="3483006"/>
            <a:ext cx="189021" cy="189021"/>
          </a:xfrm>
          <a:prstGeom prst="ellipse">
            <a:avLst/>
          </a:prstGeom>
          <a:solidFill>
            <a:srgbClr val="FF0000"/>
          </a:solidFill>
          <a:ln w="50800" cap="flat" cmpd="sng" algn="ctr">
            <a:noFill/>
            <a:prstDash val="solid"/>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cxnSp>
        <p:nvCxnSpPr>
          <p:cNvPr id="17" name="Straight Arrow Connector 16"/>
          <p:cNvCxnSpPr>
            <a:endCxn id="15" idx="0"/>
          </p:cNvCxnSpPr>
          <p:nvPr/>
        </p:nvCxnSpPr>
        <p:spPr>
          <a:xfrm>
            <a:off x="7947375" y="1943835"/>
            <a:ext cx="94511" cy="1539171"/>
          </a:xfrm>
          <a:prstGeom prst="straightConnector1">
            <a:avLst/>
          </a:prstGeom>
          <a:ln w="76200" cmpd="sng">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192181" y="1943835"/>
            <a:ext cx="1755194" cy="702756"/>
          </a:xfrm>
          <a:prstGeom prst="straightConnector1">
            <a:avLst/>
          </a:prstGeom>
          <a:ln w="76200" cmpd="sng">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bwMode="auto">
          <a:xfrm>
            <a:off x="6003159" y="2618910"/>
            <a:ext cx="189021" cy="189021"/>
          </a:xfrm>
          <a:prstGeom prst="ellipse">
            <a:avLst/>
          </a:prstGeom>
          <a:solidFill>
            <a:srgbClr val="0000FF"/>
          </a:solidFill>
          <a:ln w="50800" cap="flat" cmpd="sng" algn="ctr">
            <a:noFill/>
            <a:prstDash val="solid"/>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9" name="Slide Number Placeholder 2"/>
          <p:cNvSpPr>
            <a:spLocks noGrp="1"/>
          </p:cNvSpPr>
          <p:nvPr>
            <p:ph type="sldNum" sz="quarter" idx="4"/>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18</a:t>
            </a:fld>
            <a:endParaRPr lang="en-US" dirty="0">
              <a:solidFill>
                <a:srgbClr val="000000"/>
              </a:solidFill>
              <a:sym typeface="Gill Sans" charset="0"/>
            </a:endParaRPr>
          </a:p>
        </p:txBody>
      </p:sp>
    </p:spTree>
    <p:extLst>
      <p:ext uri="{BB962C8B-B14F-4D97-AF65-F5344CB8AC3E}">
        <p14:creationId xmlns:p14="http://schemas.microsoft.com/office/powerpoint/2010/main" val="1742978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521550" y="1916832"/>
            <a:ext cx="3861429" cy="3394472"/>
          </a:xfrm>
        </p:spPr>
        <p:txBody>
          <a:bodyPr>
            <a:normAutofit/>
          </a:bodyPr>
          <a:lstStyle/>
          <a:p>
            <a:pPr marL="343406" indent="-342900">
              <a:buFont typeface="+mj-lt"/>
              <a:buAutoNum type="arabicPeriod"/>
            </a:pPr>
            <a:r>
              <a:rPr lang="en-US" sz="1950" dirty="0">
                <a:solidFill>
                  <a:schemeClr val="tx1"/>
                </a:solidFill>
              </a:rPr>
              <a:t>Randomly choose k data points to be centroids </a:t>
            </a:r>
          </a:p>
          <a:p>
            <a:pPr marL="343406" indent="-342900">
              <a:buFont typeface="+mj-lt"/>
              <a:buAutoNum type="arabicPeriod"/>
            </a:pPr>
            <a:endParaRPr lang="en-US" sz="1950" dirty="0">
              <a:solidFill>
                <a:schemeClr val="tx1"/>
              </a:solidFill>
            </a:endParaRPr>
          </a:p>
        </p:txBody>
      </p:sp>
      <p:sp>
        <p:nvSpPr>
          <p:cNvPr id="4" name="Title 3"/>
          <p:cNvSpPr>
            <a:spLocks noGrp="1"/>
          </p:cNvSpPr>
          <p:nvPr>
            <p:ph type="title"/>
          </p:nvPr>
        </p:nvSpPr>
        <p:spPr/>
        <p:txBody>
          <a:bodyPr/>
          <a:lstStyle/>
          <a:p>
            <a:r>
              <a:rPr lang="en-US" dirty="0"/>
              <a:t>k-means in 4 steps</a:t>
            </a:r>
          </a:p>
        </p:txBody>
      </p:sp>
      <p:sp>
        <p:nvSpPr>
          <p:cNvPr id="6" name="Slide Number Placeholder 2"/>
          <p:cNvSpPr>
            <a:spLocks noGrp="1"/>
          </p:cNvSpPr>
          <p:nvPr>
            <p:ph type="sldNum" sz="quarter" idx="4"/>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19</a:t>
            </a:fld>
            <a:endParaRPr lang="en-US" dirty="0">
              <a:solidFill>
                <a:srgbClr val="000000"/>
              </a:solidFill>
              <a:sym typeface="Gill Sans"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62401" y="1714213"/>
            <a:ext cx="4944722" cy="353278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Oval 6"/>
          <p:cNvSpPr/>
          <p:nvPr/>
        </p:nvSpPr>
        <p:spPr bwMode="auto">
          <a:xfrm>
            <a:off x="6576373" y="4003322"/>
            <a:ext cx="211060" cy="208766"/>
          </a:xfrm>
          <a:prstGeom prst="ellipse">
            <a:avLst/>
          </a:prstGeom>
          <a:solidFill>
            <a:srgbClr val="FF0000"/>
          </a:solidFill>
          <a:ln w="5715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8" name="Oval 7"/>
          <p:cNvSpPr/>
          <p:nvPr/>
        </p:nvSpPr>
        <p:spPr bwMode="auto">
          <a:xfrm>
            <a:off x="7344773" y="2858403"/>
            <a:ext cx="211060" cy="208766"/>
          </a:xfrm>
          <a:prstGeom prst="ellipse">
            <a:avLst/>
          </a:prstGeom>
          <a:solidFill>
            <a:srgbClr val="0000FF"/>
          </a:solidFill>
          <a:ln w="5715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232079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close up of text on a white background&#10;&#10;Description automatically generated">
            <a:extLst>
              <a:ext uri="{FF2B5EF4-FFF2-40B4-BE49-F238E27FC236}">
                <a16:creationId xmlns:a16="http://schemas.microsoft.com/office/drawing/2014/main" id="{433F291F-A102-4E3E-ADBE-3C724806A5EC}"/>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5990" r="9"/>
          <a:stretch/>
        </p:blipFill>
        <p:spPr bwMode="auto">
          <a:xfrm>
            <a:off x="119269" y="857258"/>
            <a:ext cx="8691770" cy="5050313"/>
          </a:xfrm>
          <a:prstGeom prst="rect">
            <a:avLst/>
          </a:prstGeom>
          <a:solidFill>
            <a:srgbClr val="FFFFFF"/>
          </a:solidFill>
        </p:spPr>
      </p:pic>
    </p:spTree>
    <p:extLst>
      <p:ext uri="{BB962C8B-B14F-4D97-AF65-F5344CB8AC3E}">
        <p14:creationId xmlns:p14="http://schemas.microsoft.com/office/powerpoint/2010/main" val="2408203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228600" y="1478477"/>
            <a:ext cx="3861429" cy="3394472"/>
          </a:xfrm>
        </p:spPr>
        <p:txBody>
          <a:bodyPr>
            <a:normAutofit/>
          </a:bodyPr>
          <a:lstStyle/>
          <a:p>
            <a:pPr marL="343406" indent="-342900">
              <a:buFont typeface="+mj-lt"/>
              <a:buAutoNum type="arabicPeriod"/>
            </a:pPr>
            <a:r>
              <a:rPr lang="en-US" sz="1950" dirty="0">
                <a:solidFill>
                  <a:schemeClr val="tx1"/>
                </a:solidFill>
              </a:rPr>
              <a:t>Randomly choose k data points to be centroids </a:t>
            </a:r>
          </a:p>
          <a:p>
            <a:pPr marL="343406" indent="-342900">
              <a:buFont typeface="+mj-lt"/>
              <a:buAutoNum type="arabicPeriod"/>
            </a:pPr>
            <a:endParaRPr lang="en-US" sz="1950" dirty="0">
              <a:solidFill>
                <a:schemeClr val="tx1"/>
              </a:solidFill>
            </a:endParaRPr>
          </a:p>
          <a:p>
            <a:pPr marL="343406" indent="-342900">
              <a:buFont typeface="+mj-lt"/>
              <a:buAutoNum type="arabicPeriod"/>
            </a:pPr>
            <a:r>
              <a:rPr lang="en-US" sz="1950" dirty="0">
                <a:solidFill>
                  <a:schemeClr val="tx1"/>
                </a:solidFill>
              </a:rPr>
              <a:t>Assign each point to closest centroid</a:t>
            </a:r>
          </a:p>
          <a:p>
            <a:pPr marL="343406" indent="-342900">
              <a:buFont typeface="+mj-lt"/>
              <a:buAutoNum type="arabicPeriod"/>
            </a:pPr>
            <a:endParaRPr lang="en-US" sz="1950" dirty="0">
              <a:solidFill>
                <a:schemeClr val="tx1"/>
              </a:solidFill>
            </a:endParaRPr>
          </a:p>
        </p:txBody>
      </p:sp>
      <p:sp>
        <p:nvSpPr>
          <p:cNvPr id="4" name="Title 3"/>
          <p:cNvSpPr>
            <a:spLocks noGrp="1"/>
          </p:cNvSpPr>
          <p:nvPr>
            <p:ph type="title"/>
          </p:nvPr>
        </p:nvSpPr>
        <p:spPr/>
        <p:txBody>
          <a:bodyPr/>
          <a:lstStyle/>
          <a:p>
            <a:r>
              <a:rPr lang="en-US" dirty="0"/>
              <a:t>k-means in 4 steps</a:t>
            </a:r>
          </a:p>
        </p:txBody>
      </p:sp>
      <p:sp>
        <p:nvSpPr>
          <p:cNvPr id="6" name="Slide Number Placeholder 2"/>
          <p:cNvSpPr>
            <a:spLocks noGrp="1"/>
          </p:cNvSpPr>
          <p:nvPr>
            <p:ph type="sldNum" sz="quarter" idx="4"/>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20</a:t>
            </a:fld>
            <a:endParaRPr lang="en-US" dirty="0">
              <a:solidFill>
                <a:srgbClr val="000000"/>
              </a:solidFill>
              <a:sym typeface="Gill Sans" charset="0"/>
            </a:endParaRPr>
          </a:p>
        </p:txBody>
      </p:sp>
      <p:pic>
        <p:nvPicPr>
          <p:cNvPr id="8" name="Picture 7"/>
          <p:cNvPicPr>
            <a:picLocks noChangeAspect="1"/>
          </p:cNvPicPr>
          <p:nvPr/>
        </p:nvPicPr>
        <p:blipFill>
          <a:blip r:embed="rId3"/>
          <a:stretch>
            <a:fillRect/>
          </a:stretch>
        </p:blipFill>
        <p:spPr>
          <a:xfrm>
            <a:off x="4191000" y="1447800"/>
            <a:ext cx="4856838" cy="3455827"/>
          </a:xfrm>
          <a:prstGeom prst="rect">
            <a:avLst/>
          </a:prstGeom>
        </p:spPr>
      </p:pic>
    </p:spTree>
    <p:extLst>
      <p:ext uri="{BB962C8B-B14F-4D97-AF65-F5344CB8AC3E}">
        <p14:creationId xmlns:p14="http://schemas.microsoft.com/office/powerpoint/2010/main" val="2419630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179056" y="1691201"/>
            <a:ext cx="4434980" cy="3155659"/>
          </a:xfrm>
          <a:prstGeom prst="rect">
            <a:avLst/>
          </a:prstGeom>
        </p:spPr>
      </p:pic>
      <p:sp>
        <p:nvSpPr>
          <p:cNvPr id="2" name="Text Placeholder 1"/>
          <p:cNvSpPr>
            <a:spLocks noGrp="1"/>
          </p:cNvSpPr>
          <p:nvPr>
            <p:ph idx="1"/>
          </p:nvPr>
        </p:nvSpPr>
        <p:spPr>
          <a:xfrm>
            <a:off x="228600" y="1600200"/>
            <a:ext cx="3942438" cy="3394472"/>
          </a:xfrm>
        </p:spPr>
        <p:txBody>
          <a:bodyPr>
            <a:normAutofit/>
          </a:bodyPr>
          <a:lstStyle/>
          <a:p>
            <a:pPr marL="343406" indent="-342900">
              <a:buFont typeface="+mj-lt"/>
              <a:buAutoNum type="arabicPeriod"/>
            </a:pPr>
            <a:r>
              <a:rPr lang="en-US" sz="1950" dirty="0">
                <a:solidFill>
                  <a:schemeClr val="tx1"/>
                </a:solidFill>
              </a:rPr>
              <a:t>Randomly choose k data points to be centroids </a:t>
            </a:r>
          </a:p>
          <a:p>
            <a:pPr marL="343406" indent="-342900">
              <a:buFont typeface="+mj-lt"/>
              <a:buAutoNum type="arabicPeriod"/>
            </a:pPr>
            <a:endParaRPr lang="en-US" sz="1950" dirty="0">
              <a:solidFill>
                <a:schemeClr val="tx1"/>
              </a:solidFill>
            </a:endParaRPr>
          </a:p>
          <a:p>
            <a:pPr marL="343406" indent="-342900">
              <a:buFont typeface="+mj-lt"/>
              <a:buAutoNum type="arabicPeriod"/>
            </a:pPr>
            <a:r>
              <a:rPr lang="en-US" sz="1950" dirty="0">
                <a:solidFill>
                  <a:schemeClr val="tx1"/>
                </a:solidFill>
              </a:rPr>
              <a:t>Assign each point to closest centroid</a:t>
            </a:r>
          </a:p>
          <a:p>
            <a:pPr marL="343406" indent="-342900">
              <a:buFont typeface="+mj-lt"/>
              <a:buAutoNum type="arabicPeriod"/>
            </a:pPr>
            <a:endParaRPr lang="en-US" sz="1950" dirty="0">
              <a:solidFill>
                <a:schemeClr val="tx1"/>
              </a:solidFill>
            </a:endParaRPr>
          </a:p>
          <a:p>
            <a:pPr marL="343406" indent="-342900">
              <a:buFont typeface="+mj-lt"/>
              <a:buAutoNum type="arabicPeriod"/>
            </a:pPr>
            <a:r>
              <a:rPr lang="en-US" sz="1950" dirty="0">
                <a:solidFill>
                  <a:schemeClr val="tx1"/>
                </a:solidFill>
              </a:rPr>
              <a:t>Recalculate centroids based on current cluster membership</a:t>
            </a:r>
          </a:p>
          <a:p>
            <a:pPr marL="343406" indent="-342900">
              <a:buFont typeface="+mj-lt"/>
              <a:buAutoNum type="arabicPeriod"/>
            </a:pPr>
            <a:endParaRPr lang="en-US" sz="1950" dirty="0">
              <a:solidFill>
                <a:schemeClr val="tx1"/>
              </a:solidFill>
            </a:endParaRPr>
          </a:p>
        </p:txBody>
      </p:sp>
      <p:sp>
        <p:nvSpPr>
          <p:cNvPr id="4" name="Title 3"/>
          <p:cNvSpPr>
            <a:spLocks noGrp="1"/>
          </p:cNvSpPr>
          <p:nvPr>
            <p:ph type="title"/>
          </p:nvPr>
        </p:nvSpPr>
        <p:spPr/>
        <p:txBody>
          <a:bodyPr/>
          <a:lstStyle/>
          <a:p>
            <a:r>
              <a:rPr lang="en-US" dirty="0"/>
              <a:t>k-means in 4 steps</a:t>
            </a:r>
          </a:p>
        </p:txBody>
      </p:sp>
      <p:sp>
        <p:nvSpPr>
          <p:cNvPr id="6" name="Slide Number Placeholder 2"/>
          <p:cNvSpPr>
            <a:spLocks noGrp="1"/>
          </p:cNvSpPr>
          <p:nvPr>
            <p:ph type="sldNum" sz="quarter" idx="4"/>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21</a:t>
            </a:fld>
            <a:endParaRPr lang="en-US" dirty="0">
              <a:solidFill>
                <a:srgbClr val="000000"/>
              </a:solidFill>
              <a:sym typeface="Gill Sans" charset="0"/>
            </a:endParaRPr>
          </a:p>
        </p:txBody>
      </p:sp>
      <p:sp>
        <p:nvSpPr>
          <p:cNvPr id="11" name="Oval 10"/>
          <p:cNvSpPr/>
          <p:nvPr/>
        </p:nvSpPr>
        <p:spPr bwMode="auto">
          <a:xfrm>
            <a:off x="7467600" y="3581400"/>
            <a:ext cx="205465" cy="214547"/>
          </a:xfrm>
          <a:prstGeom prst="ellipse">
            <a:avLst/>
          </a:prstGeom>
          <a:solidFill>
            <a:srgbClr val="FF0000"/>
          </a:solidFill>
          <a:ln w="5715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12" name="Oval 11"/>
          <p:cNvSpPr/>
          <p:nvPr/>
        </p:nvSpPr>
        <p:spPr bwMode="auto">
          <a:xfrm>
            <a:off x="5638800" y="2514600"/>
            <a:ext cx="205465" cy="214547"/>
          </a:xfrm>
          <a:prstGeom prst="ellipse">
            <a:avLst/>
          </a:prstGeom>
          <a:solidFill>
            <a:srgbClr val="0000FF"/>
          </a:solidFill>
          <a:ln w="5715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885723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962400" y="1752600"/>
            <a:ext cx="4954501" cy="3525318"/>
          </a:xfrm>
          <a:prstGeom prst="rect">
            <a:avLst/>
          </a:prstGeom>
        </p:spPr>
      </p:pic>
      <p:sp>
        <p:nvSpPr>
          <p:cNvPr id="2" name="Text Placeholder 1"/>
          <p:cNvSpPr>
            <a:spLocks noGrp="1"/>
          </p:cNvSpPr>
          <p:nvPr>
            <p:ph idx="1"/>
          </p:nvPr>
        </p:nvSpPr>
        <p:spPr>
          <a:xfrm>
            <a:off x="147591" y="1580082"/>
            <a:ext cx="3888432" cy="4273545"/>
          </a:xfrm>
        </p:spPr>
        <p:txBody>
          <a:bodyPr>
            <a:normAutofit/>
          </a:bodyPr>
          <a:lstStyle/>
          <a:p>
            <a:pPr marL="343406" indent="-342900">
              <a:buFont typeface="+mj-lt"/>
              <a:buAutoNum type="arabicPeriod"/>
            </a:pPr>
            <a:r>
              <a:rPr lang="en-US" sz="2100" dirty="0">
                <a:solidFill>
                  <a:schemeClr val="tx1"/>
                </a:solidFill>
              </a:rPr>
              <a:t>Randomly choose k data points to be centroids </a:t>
            </a:r>
          </a:p>
          <a:p>
            <a:pPr marL="343406" indent="-342900">
              <a:buFont typeface="+mj-lt"/>
              <a:buAutoNum type="arabicPeriod"/>
            </a:pPr>
            <a:endParaRPr lang="en-US" sz="2100" dirty="0">
              <a:solidFill>
                <a:schemeClr val="tx1"/>
              </a:solidFill>
            </a:endParaRPr>
          </a:p>
          <a:p>
            <a:pPr marL="343406" indent="-342900">
              <a:buFont typeface="+mj-lt"/>
              <a:buAutoNum type="arabicPeriod"/>
            </a:pPr>
            <a:r>
              <a:rPr lang="en-US" sz="2100" dirty="0">
                <a:solidFill>
                  <a:schemeClr val="tx1"/>
                </a:solidFill>
              </a:rPr>
              <a:t>Assign each point to closest centroid</a:t>
            </a:r>
          </a:p>
          <a:p>
            <a:pPr marL="343406" indent="-342900">
              <a:buFont typeface="+mj-lt"/>
              <a:buAutoNum type="arabicPeriod"/>
            </a:pPr>
            <a:endParaRPr lang="en-US" sz="2100" dirty="0">
              <a:solidFill>
                <a:schemeClr val="tx1"/>
              </a:solidFill>
            </a:endParaRPr>
          </a:p>
          <a:p>
            <a:pPr marL="343406" indent="-342900">
              <a:buFont typeface="+mj-lt"/>
              <a:buAutoNum type="arabicPeriod"/>
            </a:pPr>
            <a:r>
              <a:rPr lang="en-US" sz="2100" dirty="0">
                <a:solidFill>
                  <a:schemeClr val="tx1"/>
                </a:solidFill>
              </a:rPr>
              <a:t>Recalculate centroids based on current cluster membership</a:t>
            </a:r>
          </a:p>
        </p:txBody>
      </p:sp>
      <p:sp>
        <p:nvSpPr>
          <p:cNvPr id="4" name="Title 3"/>
          <p:cNvSpPr>
            <a:spLocks noGrp="1"/>
          </p:cNvSpPr>
          <p:nvPr>
            <p:ph type="title"/>
          </p:nvPr>
        </p:nvSpPr>
        <p:spPr/>
        <p:txBody>
          <a:bodyPr/>
          <a:lstStyle/>
          <a:p>
            <a:r>
              <a:rPr lang="en-US" dirty="0"/>
              <a:t>k-means in 4 steps</a:t>
            </a:r>
          </a:p>
        </p:txBody>
      </p:sp>
      <p:sp>
        <p:nvSpPr>
          <p:cNvPr id="8" name="Slide Number Placeholder 2"/>
          <p:cNvSpPr>
            <a:spLocks noGrp="1"/>
          </p:cNvSpPr>
          <p:nvPr>
            <p:ph type="sldNum" sz="quarter" idx="4"/>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22</a:t>
            </a:fld>
            <a:endParaRPr lang="en-US" dirty="0">
              <a:solidFill>
                <a:srgbClr val="000000"/>
              </a:solidFill>
              <a:sym typeface="Gill Sans" charset="0"/>
            </a:endParaRPr>
          </a:p>
        </p:txBody>
      </p:sp>
      <p:sp>
        <p:nvSpPr>
          <p:cNvPr id="5" name="Oval 4"/>
          <p:cNvSpPr/>
          <p:nvPr/>
        </p:nvSpPr>
        <p:spPr>
          <a:xfrm>
            <a:off x="5334000" y="4267200"/>
            <a:ext cx="984022" cy="685800"/>
          </a:xfrm>
          <a:prstGeom prst="ellipse">
            <a:avLst/>
          </a:prstGeom>
          <a:noFill/>
          <a:ln w="76200">
            <a:solidFill>
              <a:srgbClr val="72CFD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
        <p:nvSpPr>
          <p:cNvPr id="7" name="Text Placeholder 1"/>
          <p:cNvSpPr txBox="1">
            <a:spLocks/>
          </p:cNvSpPr>
          <p:nvPr/>
        </p:nvSpPr>
        <p:spPr>
          <a:xfrm>
            <a:off x="228600" y="5355319"/>
            <a:ext cx="7911879" cy="1539171"/>
          </a:xfrm>
          <a:prstGeom prst="rect">
            <a:avLst/>
          </a:prstGeom>
        </p:spPr>
        <p:txBody>
          <a:bodyPr vert="horz" lIns="34290" tIns="17145" rIns="34290" bIns="17145"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3406" indent="-342900" defTabSz="171450">
              <a:buFont typeface="+mj-lt"/>
              <a:buAutoNum type="arabicPeriod" startAt="4"/>
            </a:pPr>
            <a:r>
              <a:rPr lang="en-US" sz="1950" dirty="0">
                <a:solidFill>
                  <a:prstClr val="black"/>
                </a:solidFill>
                <a:sym typeface="Gill Sans" charset="0"/>
              </a:rPr>
              <a:t>Repeat steps 2-3 with the new centroids until the centroids don’t change anymore</a:t>
            </a:r>
          </a:p>
        </p:txBody>
      </p:sp>
    </p:spTree>
    <p:extLst>
      <p:ext uri="{BB962C8B-B14F-4D97-AF65-F5344CB8AC3E}">
        <p14:creationId xmlns:p14="http://schemas.microsoft.com/office/powerpoint/2010/main" val="2338040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6908" y="336352"/>
            <a:ext cx="8130183" cy="638175"/>
          </a:xfrm>
        </p:spPr>
        <p:txBody>
          <a:bodyPr/>
          <a:lstStyle/>
          <a:p>
            <a:pPr>
              <a:defRPr/>
            </a:pPr>
            <a:r>
              <a:rPr lang="en-US" dirty="0">
                <a:solidFill>
                  <a:schemeClr val="tx1"/>
                </a:solidFill>
              </a:rPr>
              <a:t>Measuring distance</a:t>
            </a:r>
          </a:p>
        </p:txBody>
      </p:sp>
      <p:pic>
        <p:nvPicPr>
          <p:cNvPr id="51202" name="Picture 1"/>
          <p:cNvPicPr>
            <a:picLocks noChangeAspect="1"/>
          </p:cNvPicPr>
          <p:nvPr/>
        </p:nvPicPr>
        <p:blipFill rotWithShape="1">
          <a:blip r:embed="rId3" cstate="print">
            <a:extLst>
              <a:ext uri="{28A0092B-C50C-407E-A947-70E740481C1C}">
                <a14:useLocalDpi xmlns:a14="http://schemas.microsoft.com/office/drawing/2010/main"/>
              </a:ext>
            </a:extLst>
          </a:blip>
          <a:srcRect t="19628" r="21508" b="-1"/>
          <a:stretch/>
        </p:blipFill>
        <p:spPr bwMode="auto">
          <a:xfrm>
            <a:off x="1385646" y="2186862"/>
            <a:ext cx="6009084" cy="2930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 name="Straight Connector 5"/>
          <p:cNvCxnSpPr>
            <a:cxnSpLocks noChangeShapeType="1"/>
          </p:cNvCxnSpPr>
          <p:nvPr/>
        </p:nvCxnSpPr>
        <p:spPr bwMode="auto">
          <a:xfrm flipV="1">
            <a:off x="2168547" y="3915054"/>
            <a:ext cx="4293663" cy="21432"/>
          </a:xfrm>
          <a:prstGeom prst="line">
            <a:avLst/>
          </a:prstGeom>
          <a:noFill/>
          <a:ln w="76200">
            <a:solidFill>
              <a:srgbClr val="FF6600"/>
            </a:solidFill>
            <a:prstDash val="lgDash"/>
            <a:round/>
            <a:headEnd/>
            <a:tailEnd/>
          </a:ln>
          <a:effectLst/>
          <a:extLst>
            <a:ext uri="{909E8E84-426E-40dd-AFC4-6F175D3DCCD1}">
              <a14:hiddenFill xmlns:a14="http://schemas.microsoft.com/office/drawing/2010/main" xmlns="">
                <a:noFill/>
              </a14:hiddenFill>
            </a:ext>
          </a:extLst>
        </p:spPr>
      </p:cxnSp>
      <p:sp>
        <p:nvSpPr>
          <p:cNvPr id="51208" name="Rectangle 21"/>
          <p:cNvSpPr>
            <a:spLocks noChangeArrowheads="1"/>
          </p:cNvSpPr>
          <p:nvPr/>
        </p:nvSpPr>
        <p:spPr bwMode="auto">
          <a:xfrm>
            <a:off x="6481101" y="2942946"/>
            <a:ext cx="731290" cy="4385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defTabSz="342900"/>
            <a:r>
              <a:rPr lang="en-US" sz="2250" dirty="0">
                <a:solidFill>
                  <a:srgbClr val="63A6D9"/>
                </a:solidFill>
                <a:latin typeface="Lato" charset="0"/>
                <a:cs typeface="Lato" charset="0"/>
                <a:sym typeface="Gill Sans" charset="0"/>
              </a:rPr>
              <a:t>(3,3)</a:t>
            </a:r>
          </a:p>
        </p:txBody>
      </p:sp>
      <p:sp>
        <p:nvSpPr>
          <p:cNvPr id="2" name="Rectangle 1"/>
          <p:cNvSpPr/>
          <p:nvPr/>
        </p:nvSpPr>
        <p:spPr>
          <a:xfrm>
            <a:off x="4085760" y="2254644"/>
            <a:ext cx="567063" cy="4860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
        <p:nvSpPr>
          <p:cNvPr id="17" name="Rectangle 16"/>
          <p:cNvSpPr/>
          <p:nvPr/>
        </p:nvSpPr>
        <p:spPr>
          <a:xfrm>
            <a:off x="1997004" y="4101945"/>
            <a:ext cx="567063" cy="4860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cxnSp>
        <p:nvCxnSpPr>
          <p:cNvPr id="15" name="Straight Connector 14"/>
          <p:cNvCxnSpPr>
            <a:cxnSpLocks noChangeShapeType="1"/>
          </p:cNvCxnSpPr>
          <p:nvPr/>
        </p:nvCxnSpPr>
        <p:spPr bwMode="auto">
          <a:xfrm flipV="1">
            <a:off x="6444546" y="3253531"/>
            <a:ext cx="0" cy="648296"/>
          </a:xfrm>
          <a:prstGeom prst="line">
            <a:avLst/>
          </a:prstGeom>
          <a:noFill/>
          <a:ln w="76200">
            <a:solidFill>
              <a:srgbClr val="72CFDF"/>
            </a:solidFill>
            <a:prstDash val="lgDash"/>
            <a:round/>
            <a:headEnd/>
            <a:tailEnd/>
          </a:ln>
          <a:effectLst/>
          <a:extLst>
            <a:ext uri="{909E8E84-426E-40dd-AFC4-6F175D3DCCD1}">
              <a14:hiddenFill xmlns:a14="http://schemas.microsoft.com/office/drawing/2010/main" xmlns="">
                <a:noFill/>
              </a14:hiddenFill>
            </a:ext>
          </a:extLst>
        </p:spPr>
      </p:cxnSp>
      <p:sp>
        <p:nvSpPr>
          <p:cNvPr id="51213" name="Rectangle 26"/>
          <p:cNvSpPr>
            <a:spLocks noChangeArrowheads="1"/>
          </p:cNvSpPr>
          <p:nvPr/>
        </p:nvSpPr>
        <p:spPr bwMode="auto">
          <a:xfrm>
            <a:off x="1842593" y="4063845"/>
            <a:ext cx="731290" cy="4385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defTabSz="342900"/>
            <a:r>
              <a:rPr lang="en-US" sz="2250" dirty="0">
                <a:solidFill>
                  <a:prstClr val="black"/>
                </a:solidFill>
                <a:latin typeface="Lato" charset="0"/>
                <a:cs typeface="Lato" charset="0"/>
                <a:sym typeface="Gill Sans" charset="0"/>
              </a:rPr>
              <a:t>(1,2)</a:t>
            </a:r>
          </a:p>
        </p:txBody>
      </p:sp>
      <p:sp>
        <p:nvSpPr>
          <p:cNvPr id="20" name="Rectangle 26"/>
          <p:cNvSpPr>
            <a:spLocks noChangeArrowheads="1"/>
          </p:cNvSpPr>
          <p:nvPr/>
        </p:nvSpPr>
        <p:spPr bwMode="auto">
          <a:xfrm>
            <a:off x="4119018" y="3982836"/>
            <a:ext cx="340158" cy="4385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defTabSz="342900"/>
            <a:r>
              <a:rPr lang="en-US" sz="2250" dirty="0">
                <a:solidFill>
                  <a:srgbClr val="FF6600"/>
                </a:solidFill>
                <a:latin typeface="Lato" charset="0"/>
                <a:cs typeface="Lato" charset="0"/>
                <a:sym typeface="Gill Sans" charset="0"/>
              </a:rPr>
              <a:t>2</a:t>
            </a:r>
          </a:p>
        </p:txBody>
      </p:sp>
      <p:sp>
        <p:nvSpPr>
          <p:cNvPr id="21" name="Rectangle 26"/>
          <p:cNvSpPr>
            <a:spLocks noChangeArrowheads="1"/>
          </p:cNvSpPr>
          <p:nvPr/>
        </p:nvSpPr>
        <p:spPr bwMode="auto">
          <a:xfrm>
            <a:off x="6481730" y="3385626"/>
            <a:ext cx="340158" cy="4385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defTabSz="342900"/>
            <a:r>
              <a:rPr lang="en-US" sz="2250" dirty="0">
                <a:solidFill>
                  <a:srgbClr val="72CFDF"/>
                </a:solidFill>
                <a:latin typeface="Lato" charset="0"/>
                <a:cs typeface="Lato" charset="0"/>
                <a:sym typeface="Gill Sans" charset="0"/>
              </a:rPr>
              <a:t>1</a:t>
            </a:r>
          </a:p>
        </p:txBody>
      </p:sp>
      <p:cxnSp>
        <p:nvCxnSpPr>
          <p:cNvPr id="22" name="Straight Connector 21"/>
          <p:cNvCxnSpPr>
            <a:cxnSpLocks noChangeShapeType="1"/>
          </p:cNvCxnSpPr>
          <p:nvPr/>
        </p:nvCxnSpPr>
        <p:spPr bwMode="auto">
          <a:xfrm flipV="1">
            <a:off x="2141544" y="3226752"/>
            <a:ext cx="4185465" cy="702078"/>
          </a:xfrm>
          <a:prstGeom prst="line">
            <a:avLst/>
          </a:prstGeom>
          <a:noFill/>
          <a:ln w="76200">
            <a:solidFill>
              <a:srgbClr val="ECB100"/>
            </a:solidFill>
            <a:prstDash val="lgDash"/>
            <a:round/>
            <a:headEnd/>
            <a:tailEnd/>
          </a:ln>
          <a:effectLst/>
          <a:extLst>
            <a:ext uri="{909E8E84-426E-40dd-AFC4-6F175D3DCCD1}">
              <a14:hiddenFill xmlns:a14="http://schemas.microsoft.com/office/drawing/2010/main" xmlns="">
                <a:noFill/>
              </a14:hiddenFill>
            </a:ext>
          </a:extLst>
        </p:spPr>
      </p:cxnSp>
      <p:sp>
        <p:nvSpPr>
          <p:cNvPr id="25" name="Rectangle 26"/>
          <p:cNvSpPr>
            <a:spLocks noChangeArrowheads="1"/>
          </p:cNvSpPr>
          <p:nvPr/>
        </p:nvSpPr>
        <p:spPr bwMode="auto">
          <a:xfrm>
            <a:off x="2895600" y="2515259"/>
            <a:ext cx="2860078" cy="4385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defTabSz="342900"/>
            <a:r>
              <a:rPr lang="en-US" sz="2250" dirty="0">
                <a:solidFill>
                  <a:srgbClr val="ECB100"/>
                </a:solidFill>
                <a:latin typeface="Lato" charset="0"/>
                <a:cs typeface="Lato" charset="0"/>
                <a:sym typeface="Gill Sans" charset="0"/>
              </a:rPr>
              <a:t>Distance</a:t>
            </a:r>
            <a:r>
              <a:rPr lang="en-US" sz="2250" dirty="0">
                <a:solidFill>
                  <a:srgbClr val="FF6600"/>
                </a:solidFill>
                <a:latin typeface="Lato" charset="0"/>
                <a:cs typeface="Lato" charset="0"/>
                <a:sym typeface="Gill Sans" charset="0"/>
              </a:rPr>
              <a:t> </a:t>
            </a:r>
            <a:r>
              <a:rPr lang="en-US" sz="2250" dirty="0">
                <a:solidFill>
                  <a:prstClr val="black"/>
                </a:solidFill>
                <a:latin typeface="Lato" charset="0"/>
                <a:cs typeface="Lato" charset="0"/>
                <a:sym typeface="Gill Sans" charset="0"/>
              </a:rPr>
              <a:t>= √(</a:t>
            </a:r>
            <a:r>
              <a:rPr lang="en-US" sz="2250" dirty="0">
                <a:solidFill>
                  <a:srgbClr val="FF6600"/>
                </a:solidFill>
                <a:latin typeface="Lato" charset="0"/>
                <a:cs typeface="Lato" charset="0"/>
                <a:sym typeface="Gill Sans" charset="0"/>
              </a:rPr>
              <a:t>2</a:t>
            </a:r>
            <a:r>
              <a:rPr lang="en-US" sz="2250" baseline="30000" dirty="0">
                <a:solidFill>
                  <a:prstClr val="black"/>
                </a:solidFill>
                <a:latin typeface="Lato" charset="0"/>
                <a:cs typeface="Lato" charset="0"/>
                <a:sym typeface="Gill Sans" charset="0"/>
              </a:rPr>
              <a:t>2</a:t>
            </a:r>
            <a:r>
              <a:rPr lang="en-US" sz="2250" dirty="0">
                <a:solidFill>
                  <a:prstClr val="black"/>
                </a:solidFill>
                <a:latin typeface="Lato" charset="0"/>
                <a:cs typeface="Lato" charset="0"/>
                <a:sym typeface="Gill Sans" charset="0"/>
              </a:rPr>
              <a:t> +</a:t>
            </a:r>
            <a:r>
              <a:rPr lang="en-US" sz="2250" dirty="0">
                <a:solidFill>
                  <a:srgbClr val="FF6600"/>
                </a:solidFill>
                <a:latin typeface="Lato" charset="0"/>
                <a:cs typeface="Lato" charset="0"/>
                <a:sym typeface="Gill Sans" charset="0"/>
              </a:rPr>
              <a:t> </a:t>
            </a:r>
            <a:r>
              <a:rPr lang="en-US" sz="2250" dirty="0">
                <a:solidFill>
                  <a:srgbClr val="72CFDF"/>
                </a:solidFill>
                <a:latin typeface="Lato" charset="0"/>
                <a:cs typeface="Lato" charset="0"/>
                <a:sym typeface="Gill Sans" charset="0"/>
              </a:rPr>
              <a:t>1</a:t>
            </a:r>
            <a:r>
              <a:rPr lang="en-US" sz="2250" baseline="30000" dirty="0">
                <a:solidFill>
                  <a:prstClr val="black"/>
                </a:solidFill>
                <a:latin typeface="Lato" charset="0"/>
                <a:cs typeface="Lato" charset="0"/>
                <a:sym typeface="Gill Sans" charset="0"/>
              </a:rPr>
              <a:t>2</a:t>
            </a:r>
            <a:r>
              <a:rPr lang="en-US" sz="2250" dirty="0">
                <a:solidFill>
                  <a:prstClr val="black"/>
                </a:solidFill>
                <a:latin typeface="Lato" charset="0"/>
                <a:cs typeface="Lato" charset="0"/>
                <a:sym typeface="Gill Sans" charset="0"/>
              </a:rPr>
              <a:t>)</a:t>
            </a:r>
            <a:endParaRPr lang="en-US" sz="2250" baseline="30000" dirty="0">
              <a:solidFill>
                <a:prstClr val="black"/>
              </a:solidFill>
              <a:latin typeface="Lato" charset="0"/>
              <a:cs typeface="Lato" charset="0"/>
              <a:sym typeface="Gill Sans" charset="0"/>
            </a:endParaRPr>
          </a:p>
        </p:txBody>
      </p:sp>
      <p:sp>
        <p:nvSpPr>
          <p:cNvPr id="51207" name="TextBox 8"/>
          <p:cNvSpPr txBox="1">
            <a:spLocks noChangeArrowheads="1"/>
          </p:cNvSpPr>
          <p:nvPr/>
        </p:nvSpPr>
        <p:spPr bwMode="auto">
          <a:xfrm>
            <a:off x="1949248" y="3550723"/>
            <a:ext cx="450765" cy="6694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56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56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56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56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56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56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56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56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5600">
                <a:solidFill>
                  <a:srgbClr val="000000"/>
                </a:solidFill>
                <a:latin typeface="Gill Sans" charset="0"/>
                <a:ea typeface="ヒラギノ角ゴ ProN W3" charset="0"/>
                <a:cs typeface="ヒラギノ角ゴ ProN W3" charset="0"/>
                <a:sym typeface="Gill Sans" charset="0"/>
              </a:defRPr>
            </a:lvl9pPr>
          </a:lstStyle>
          <a:p>
            <a:pPr algn="ctr" defTabSz="342900" eaLnBrk="1" hangingPunct="1"/>
            <a:r>
              <a:rPr lang="en-US" sz="3750" b="1" dirty="0">
                <a:latin typeface="Lato" charset="0"/>
                <a:cs typeface="Lato" charset="0"/>
              </a:rPr>
              <a:t>x</a:t>
            </a:r>
          </a:p>
        </p:txBody>
      </p:sp>
      <p:cxnSp>
        <p:nvCxnSpPr>
          <p:cNvPr id="4" name="Straight Connector 3"/>
          <p:cNvCxnSpPr/>
          <p:nvPr/>
        </p:nvCxnSpPr>
        <p:spPr>
          <a:xfrm>
            <a:off x="4597413" y="2574554"/>
            <a:ext cx="999111" cy="0"/>
          </a:xfrm>
          <a:prstGeom prst="lin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23</a:t>
            </a:fld>
            <a:endParaRPr lang="en-US" dirty="0">
              <a:solidFill>
                <a:srgbClr val="000000"/>
              </a:solidFill>
              <a:sym typeface="Gill Sans" charset="0"/>
            </a:endParaRPr>
          </a:p>
        </p:txBody>
      </p:sp>
    </p:spTree>
    <p:extLst>
      <p:ext uri="{BB962C8B-B14F-4D97-AF65-F5344CB8AC3E}">
        <p14:creationId xmlns:p14="http://schemas.microsoft.com/office/powerpoint/2010/main" val="85444223"/>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1550" y="1916832"/>
            <a:ext cx="8127903" cy="4083918"/>
          </a:xfrm>
        </p:spPr>
        <p:txBody>
          <a:bodyPr>
            <a:normAutofit/>
          </a:bodyPr>
          <a:lstStyle/>
          <a:p>
            <a:pPr>
              <a:lnSpc>
                <a:spcPct val="110000"/>
              </a:lnSpc>
              <a:spcBef>
                <a:spcPts val="1125"/>
              </a:spcBef>
            </a:pPr>
            <a:r>
              <a:rPr lang="en-US" dirty="0">
                <a:solidFill>
                  <a:srgbClr val="FF6600"/>
                </a:solidFill>
              </a:rPr>
              <a:t>cluster:</a:t>
            </a:r>
            <a:r>
              <a:rPr lang="en-US" dirty="0"/>
              <a:t>	a vector indicating the cluster to which each point is allocated</a:t>
            </a:r>
          </a:p>
          <a:p>
            <a:pPr>
              <a:lnSpc>
                <a:spcPct val="110000"/>
              </a:lnSpc>
              <a:spcBef>
                <a:spcPts val="1125"/>
              </a:spcBef>
            </a:pPr>
            <a:r>
              <a:rPr lang="en-US" dirty="0">
                <a:solidFill>
                  <a:srgbClr val="FF6600"/>
                </a:solidFill>
              </a:rPr>
              <a:t>centers:</a:t>
            </a:r>
            <a:r>
              <a:rPr lang="en-US" dirty="0"/>
              <a:t>	a matrix of cluster centers	</a:t>
            </a:r>
          </a:p>
          <a:p>
            <a:pPr>
              <a:lnSpc>
                <a:spcPct val="110000"/>
              </a:lnSpc>
              <a:spcBef>
                <a:spcPts val="1125"/>
              </a:spcBef>
            </a:pPr>
            <a:r>
              <a:rPr lang="en-US" dirty="0">
                <a:solidFill>
                  <a:srgbClr val="FF6600"/>
                </a:solidFill>
              </a:rPr>
              <a:t>totss:</a:t>
            </a:r>
            <a:r>
              <a:rPr lang="en-US" dirty="0"/>
              <a:t>	the total sum of squares	 </a:t>
            </a:r>
            <a:r>
              <a:rPr lang="en-US" dirty="0">
                <a:solidFill>
                  <a:srgbClr val="FF6600"/>
                </a:solidFill>
              </a:rPr>
              <a:t>(sum of distances between all points)</a:t>
            </a:r>
          </a:p>
          <a:p>
            <a:pPr>
              <a:lnSpc>
                <a:spcPct val="110000"/>
              </a:lnSpc>
              <a:spcBef>
                <a:spcPts val="1125"/>
              </a:spcBef>
            </a:pPr>
            <a:r>
              <a:rPr lang="en-US" dirty="0">
                <a:solidFill>
                  <a:srgbClr val="FF6600"/>
                </a:solidFill>
              </a:rPr>
              <a:t>withinss:</a:t>
            </a:r>
            <a:r>
              <a:rPr lang="en-US" dirty="0"/>
              <a:t>	 vector of within-cluster sum of distances, one number per cluster</a:t>
            </a:r>
          </a:p>
          <a:p>
            <a:pPr>
              <a:lnSpc>
                <a:spcPct val="110000"/>
              </a:lnSpc>
              <a:spcBef>
                <a:spcPts val="1125"/>
              </a:spcBef>
            </a:pPr>
            <a:r>
              <a:rPr lang="en-US" dirty="0">
                <a:solidFill>
                  <a:srgbClr val="FF6600"/>
                </a:solidFill>
              </a:rPr>
              <a:t>tot.withinss:</a:t>
            </a:r>
            <a:r>
              <a:rPr lang="en-US" dirty="0"/>
              <a:t>	 total within-cluster sum of distances, i.e. </a:t>
            </a:r>
            <a:r>
              <a:rPr lang="en-US" dirty="0">
                <a:solidFill>
                  <a:srgbClr val="FF6600"/>
                </a:solidFill>
              </a:rPr>
              <a:t>sum of withinss</a:t>
            </a:r>
          </a:p>
          <a:p>
            <a:pPr>
              <a:lnSpc>
                <a:spcPct val="110000"/>
              </a:lnSpc>
              <a:spcBef>
                <a:spcPts val="1125"/>
              </a:spcBef>
            </a:pPr>
            <a:r>
              <a:rPr lang="en-US" dirty="0">
                <a:solidFill>
                  <a:srgbClr val="FF6600"/>
                </a:solidFill>
              </a:rPr>
              <a:t>betweenss:</a:t>
            </a:r>
            <a:r>
              <a:rPr lang="en-US" dirty="0"/>
              <a:t>	the between-cluster sum of squares, i.e. </a:t>
            </a:r>
            <a:r>
              <a:rPr lang="en-US" dirty="0">
                <a:solidFill>
                  <a:srgbClr val="FF6600"/>
                </a:solidFill>
              </a:rPr>
              <a:t>totss - tot.withinss</a:t>
            </a:r>
          </a:p>
          <a:p>
            <a:pPr>
              <a:lnSpc>
                <a:spcPct val="110000"/>
              </a:lnSpc>
              <a:spcBef>
                <a:spcPts val="1125"/>
              </a:spcBef>
            </a:pPr>
            <a:r>
              <a:rPr lang="en-US" dirty="0">
                <a:solidFill>
                  <a:srgbClr val="FF6600"/>
                </a:solidFill>
              </a:rPr>
              <a:t>size:</a:t>
            </a:r>
            <a:r>
              <a:rPr lang="en-US" dirty="0"/>
              <a:t>	the number of points in each cluster</a:t>
            </a:r>
          </a:p>
          <a:p>
            <a:pPr marL="0" indent="0" algn="ctr">
              <a:buNone/>
            </a:pPr>
            <a:endParaRPr lang="en-US" sz="1125" dirty="0">
              <a:solidFill>
                <a:srgbClr val="FF6600"/>
              </a:solidFill>
            </a:endParaRPr>
          </a:p>
          <a:p>
            <a:pPr marL="0" indent="0" algn="ctr">
              <a:buNone/>
            </a:pPr>
            <a:r>
              <a:rPr lang="en-US" i="1" dirty="0">
                <a:solidFill>
                  <a:srgbClr val="72CFDF"/>
                </a:solidFill>
              </a:rPr>
              <a:t>To learn more about the </a:t>
            </a:r>
            <a:r>
              <a:rPr lang="en-US" i="1" dirty="0">
                <a:solidFill>
                  <a:srgbClr val="72CFDF"/>
                </a:solidFill>
                <a:latin typeface="Courier New"/>
                <a:cs typeface="Courier New"/>
              </a:rPr>
              <a:t>kmeans</a:t>
            </a:r>
            <a:r>
              <a:rPr lang="en-US" i="1" dirty="0">
                <a:solidFill>
                  <a:srgbClr val="72CFDF"/>
                </a:solidFill>
              </a:rPr>
              <a:t> function run </a:t>
            </a:r>
            <a:r>
              <a:rPr lang="en-US" i="1" dirty="0">
                <a:solidFill>
                  <a:srgbClr val="72CFDF"/>
                </a:solidFill>
                <a:latin typeface="Courier New"/>
                <a:cs typeface="Courier New"/>
              </a:rPr>
              <a:t>?kmeans</a:t>
            </a:r>
          </a:p>
        </p:txBody>
      </p:sp>
      <p:sp>
        <p:nvSpPr>
          <p:cNvPr id="3" name="Title 2"/>
          <p:cNvSpPr>
            <a:spLocks noGrp="1"/>
          </p:cNvSpPr>
          <p:nvPr>
            <p:ph type="title"/>
          </p:nvPr>
        </p:nvSpPr>
        <p:spPr/>
        <p:txBody>
          <a:bodyPr/>
          <a:lstStyle/>
          <a:p>
            <a:r>
              <a:rPr lang="en-US" dirty="0"/>
              <a:t>kmeans outputs</a:t>
            </a:r>
          </a:p>
        </p:txBody>
      </p:sp>
      <p:sp>
        <p:nvSpPr>
          <p:cNvPr id="5" name="Rectangle 4"/>
          <p:cNvSpPr/>
          <p:nvPr/>
        </p:nvSpPr>
        <p:spPr>
          <a:xfrm>
            <a:off x="478254" y="2834934"/>
            <a:ext cx="7533837" cy="324036"/>
          </a:xfrm>
          <a:prstGeom prst="rect">
            <a:avLst/>
          </a:prstGeom>
          <a:noFill/>
          <a:ln w="6350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
        <p:nvSpPr>
          <p:cNvPr id="6" name="Rectangle 5"/>
          <p:cNvSpPr/>
          <p:nvPr/>
        </p:nvSpPr>
        <p:spPr>
          <a:xfrm>
            <a:off x="478254" y="4175399"/>
            <a:ext cx="7533837" cy="324036"/>
          </a:xfrm>
          <a:prstGeom prst="rect">
            <a:avLst/>
          </a:prstGeom>
          <a:noFill/>
          <a:ln w="6350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
        <p:nvSpPr>
          <p:cNvPr id="7"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24</a:t>
            </a:fld>
            <a:endParaRPr lang="en-US" dirty="0">
              <a:solidFill>
                <a:srgbClr val="000000"/>
              </a:solidFill>
              <a:sym typeface="Gill Sans" charset="0"/>
            </a:endParaRPr>
          </a:p>
        </p:txBody>
      </p:sp>
    </p:spTree>
    <p:extLst>
      <p:ext uri="{BB962C8B-B14F-4D97-AF65-F5344CB8AC3E}">
        <p14:creationId xmlns:p14="http://schemas.microsoft.com/office/powerpoint/2010/main" val="3797741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3928" y="2135237"/>
            <a:ext cx="7124456" cy="3562227"/>
          </a:xfrm>
          <a:prstGeom prst="rect">
            <a:avLst/>
          </a:prstGeom>
        </p:spPr>
      </p:pic>
      <p:sp>
        <p:nvSpPr>
          <p:cNvPr id="4" name="Title 3"/>
          <p:cNvSpPr>
            <a:spLocks noGrp="1"/>
          </p:cNvSpPr>
          <p:nvPr>
            <p:ph type="title"/>
          </p:nvPr>
        </p:nvSpPr>
        <p:spPr/>
        <p:txBody>
          <a:bodyPr/>
          <a:lstStyle/>
          <a:p>
            <a:r>
              <a:rPr lang="en-US" dirty="0"/>
              <a:t>Intra vs. inter-cluster distance</a:t>
            </a:r>
          </a:p>
        </p:txBody>
      </p:sp>
      <p:sp>
        <p:nvSpPr>
          <p:cNvPr id="12" name="Oval 11"/>
          <p:cNvSpPr/>
          <p:nvPr/>
        </p:nvSpPr>
        <p:spPr bwMode="auto">
          <a:xfrm rot="20901918">
            <a:off x="1562010" y="4126958"/>
            <a:ext cx="3300805" cy="1127679"/>
          </a:xfrm>
          <a:prstGeom prst="ellipse">
            <a:avLst/>
          </a:prstGeom>
          <a:noFill/>
          <a:ln w="5080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13" name="Oval 12"/>
          <p:cNvSpPr/>
          <p:nvPr/>
        </p:nvSpPr>
        <p:spPr bwMode="auto">
          <a:xfrm rot="687233">
            <a:off x="4243907" y="2402262"/>
            <a:ext cx="3516371" cy="1127679"/>
          </a:xfrm>
          <a:prstGeom prst="ellipse">
            <a:avLst/>
          </a:prstGeom>
          <a:noFill/>
          <a:ln w="5080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15" name="Shape 138"/>
          <p:cNvSpPr txBox="1"/>
          <p:nvPr/>
        </p:nvSpPr>
        <p:spPr>
          <a:xfrm>
            <a:off x="1007604" y="3701411"/>
            <a:ext cx="2131138" cy="623235"/>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 dirty="0">
                <a:solidFill>
                  <a:srgbClr val="FF0000"/>
                </a:solidFill>
                <a:latin typeface="Lato Light" panose="020F0502020204030203" pitchFamily="34" charset="0"/>
                <a:ea typeface="Lato Light" panose="020F0502020204030203" pitchFamily="34" charset="0"/>
                <a:cs typeface="Lato Light" panose="020F0502020204030203" pitchFamily="34" charset="0"/>
                <a:sym typeface="Roboto Condensed"/>
              </a:rPr>
              <a:t>Intra-Cluster Distance</a:t>
            </a:r>
          </a:p>
        </p:txBody>
      </p:sp>
      <p:cxnSp>
        <p:nvCxnSpPr>
          <p:cNvPr id="17" name="Straight Arrow Connector 16"/>
          <p:cNvCxnSpPr/>
          <p:nvPr/>
        </p:nvCxnSpPr>
        <p:spPr bwMode="auto">
          <a:xfrm flipV="1">
            <a:off x="1763688" y="4511500"/>
            <a:ext cx="729081" cy="567063"/>
          </a:xfrm>
          <a:prstGeom prst="straightConnector1">
            <a:avLst/>
          </a:prstGeom>
          <a:solidFill>
            <a:srgbClr val="ECB100"/>
          </a:solidFill>
          <a:ln w="76200" cap="flat" cmpd="sng" algn="ctr">
            <a:solidFill>
              <a:srgbClr val="FF0000"/>
            </a:solidFill>
            <a:prstDash val="solid"/>
            <a:round/>
            <a:headEnd type="stealth" w="lg" len="lg"/>
            <a:tailEnd type="stealth"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 name="Shape 138"/>
          <p:cNvSpPr txBox="1"/>
          <p:nvPr/>
        </p:nvSpPr>
        <p:spPr>
          <a:xfrm>
            <a:off x="3869922" y="3431381"/>
            <a:ext cx="2131138" cy="623235"/>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 dirty="0">
                <a:solidFill>
                  <a:srgbClr val="72CFDF"/>
                </a:solidFill>
                <a:latin typeface="Lato Light" panose="020F0502020204030203" pitchFamily="34" charset="0"/>
                <a:ea typeface="Lato Light" panose="020F0502020204030203" pitchFamily="34" charset="0"/>
                <a:cs typeface="Lato Light" panose="020F0502020204030203" pitchFamily="34" charset="0"/>
                <a:sym typeface="Roboto Condensed"/>
              </a:rPr>
              <a:t>Inter-Cluster Distance</a:t>
            </a:r>
          </a:p>
        </p:txBody>
      </p:sp>
      <p:cxnSp>
        <p:nvCxnSpPr>
          <p:cNvPr id="20" name="Straight Arrow Connector 19"/>
          <p:cNvCxnSpPr/>
          <p:nvPr/>
        </p:nvCxnSpPr>
        <p:spPr bwMode="auto">
          <a:xfrm flipV="1">
            <a:off x="3734907" y="3161351"/>
            <a:ext cx="1026114" cy="810090"/>
          </a:xfrm>
          <a:prstGeom prst="straightConnector1">
            <a:avLst/>
          </a:prstGeom>
          <a:solidFill>
            <a:srgbClr val="ECB100"/>
          </a:solidFill>
          <a:ln w="76200" cap="flat" cmpd="sng" algn="ctr">
            <a:solidFill>
              <a:srgbClr val="72CFDF"/>
            </a:solidFill>
            <a:prstDash val="solid"/>
            <a:round/>
            <a:headEnd type="stealth" w="lg" len="lg"/>
            <a:tailEnd type="stealth"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6" name="Shape 138"/>
          <p:cNvSpPr txBox="1"/>
          <p:nvPr/>
        </p:nvSpPr>
        <p:spPr>
          <a:xfrm>
            <a:off x="1871700" y="4894344"/>
            <a:ext cx="1755195" cy="346237"/>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US" dirty="0">
                <a:solidFill>
                  <a:srgbClr val="FF0000"/>
                </a:solidFill>
                <a:latin typeface="Courier New"/>
                <a:ea typeface="Lato Light" panose="020F0502020204030203" pitchFamily="34" charset="0"/>
                <a:cs typeface="Courier New"/>
                <a:sym typeface="Roboto Condensed"/>
              </a:rPr>
              <a:t>withinss</a:t>
            </a:r>
            <a:endParaRPr lang="en" dirty="0">
              <a:solidFill>
                <a:srgbClr val="FF0000"/>
              </a:solidFill>
              <a:latin typeface="Courier New"/>
              <a:ea typeface="Lato Light" panose="020F0502020204030203" pitchFamily="34" charset="0"/>
              <a:cs typeface="Courier New"/>
              <a:sym typeface="Roboto Condensed"/>
            </a:endParaRPr>
          </a:p>
        </p:txBody>
      </p:sp>
      <p:sp>
        <p:nvSpPr>
          <p:cNvPr id="18" name="Shape 138"/>
          <p:cNvSpPr txBox="1"/>
          <p:nvPr/>
        </p:nvSpPr>
        <p:spPr>
          <a:xfrm>
            <a:off x="5544108" y="3838847"/>
            <a:ext cx="1728192" cy="346237"/>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US" dirty="0">
                <a:solidFill>
                  <a:srgbClr val="72CFDF"/>
                </a:solidFill>
                <a:latin typeface="Courier New"/>
                <a:ea typeface="Lato Light" panose="020F0502020204030203" pitchFamily="34" charset="0"/>
                <a:cs typeface="Courier New"/>
                <a:sym typeface="Roboto Condensed"/>
              </a:rPr>
              <a:t>betweenss</a:t>
            </a:r>
            <a:endParaRPr lang="en" dirty="0">
              <a:solidFill>
                <a:srgbClr val="72CFDF"/>
              </a:solidFill>
              <a:latin typeface="Courier New"/>
              <a:ea typeface="Lato Light" panose="020F0502020204030203" pitchFamily="34" charset="0"/>
              <a:cs typeface="Courier New"/>
              <a:sym typeface="Roboto Condensed"/>
            </a:endParaRPr>
          </a:p>
        </p:txBody>
      </p:sp>
      <p:sp>
        <p:nvSpPr>
          <p:cNvPr id="21" name="Shape 138"/>
          <p:cNvSpPr txBox="1"/>
          <p:nvPr/>
        </p:nvSpPr>
        <p:spPr>
          <a:xfrm>
            <a:off x="2708793" y="1781817"/>
            <a:ext cx="4428492" cy="346237"/>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US" dirty="0">
                <a:solidFill>
                  <a:srgbClr val="FF6600"/>
                </a:solidFill>
                <a:latin typeface="Courier New"/>
                <a:ea typeface="Lato Light" panose="020F0502020204030203" pitchFamily="34" charset="0"/>
                <a:cs typeface="Courier New"/>
                <a:sym typeface="Roboto Condensed"/>
              </a:rPr>
              <a:t>totss </a:t>
            </a:r>
            <a:r>
              <a:rPr lang="en-US" dirty="0">
                <a:solidFill>
                  <a:prstClr val="black"/>
                </a:solidFill>
                <a:latin typeface="Courier New"/>
                <a:ea typeface="Lato Light" panose="020F0502020204030203" pitchFamily="34" charset="0"/>
                <a:cs typeface="Courier New"/>
                <a:sym typeface="Roboto Condensed"/>
              </a:rPr>
              <a:t>=</a:t>
            </a:r>
            <a:r>
              <a:rPr lang="en-US" dirty="0">
                <a:solidFill>
                  <a:srgbClr val="FF6600"/>
                </a:solidFill>
                <a:latin typeface="Courier New"/>
                <a:ea typeface="Lato Light" panose="020F0502020204030203" pitchFamily="34" charset="0"/>
                <a:cs typeface="Courier New"/>
                <a:sym typeface="Roboto Condensed"/>
              </a:rPr>
              <a:t> </a:t>
            </a:r>
            <a:r>
              <a:rPr lang="en-US" dirty="0">
                <a:solidFill>
                  <a:srgbClr val="FF0000"/>
                </a:solidFill>
                <a:latin typeface="Courier New"/>
                <a:ea typeface="Lato Light" panose="020F0502020204030203" pitchFamily="34" charset="0"/>
                <a:cs typeface="Courier New"/>
                <a:sym typeface="Roboto Condensed"/>
              </a:rPr>
              <a:t>withinss</a:t>
            </a:r>
            <a:r>
              <a:rPr lang="en-US" dirty="0">
                <a:solidFill>
                  <a:srgbClr val="FF6600"/>
                </a:solidFill>
                <a:latin typeface="Courier New"/>
                <a:ea typeface="Lato Light" panose="020F0502020204030203" pitchFamily="34" charset="0"/>
                <a:cs typeface="Courier New"/>
                <a:sym typeface="Roboto Condensed"/>
              </a:rPr>
              <a:t> </a:t>
            </a:r>
            <a:r>
              <a:rPr lang="en-US" dirty="0">
                <a:solidFill>
                  <a:prstClr val="black"/>
                </a:solidFill>
                <a:latin typeface="Courier New"/>
                <a:ea typeface="Lato Light" panose="020F0502020204030203" pitchFamily="34" charset="0"/>
                <a:cs typeface="Courier New"/>
                <a:sym typeface="Roboto Condensed"/>
              </a:rPr>
              <a:t>+</a:t>
            </a:r>
            <a:r>
              <a:rPr lang="en-US" dirty="0">
                <a:solidFill>
                  <a:srgbClr val="FF6600"/>
                </a:solidFill>
                <a:latin typeface="Courier New"/>
                <a:ea typeface="Lato Light" panose="020F0502020204030203" pitchFamily="34" charset="0"/>
                <a:cs typeface="Courier New"/>
                <a:sym typeface="Roboto Condensed"/>
              </a:rPr>
              <a:t> </a:t>
            </a:r>
            <a:r>
              <a:rPr lang="en-US" dirty="0">
                <a:solidFill>
                  <a:srgbClr val="72CFDF"/>
                </a:solidFill>
                <a:latin typeface="Courier New"/>
                <a:ea typeface="Lato Light" panose="020F0502020204030203" pitchFamily="34" charset="0"/>
                <a:cs typeface="Courier New"/>
                <a:sym typeface="Roboto Condensed"/>
              </a:rPr>
              <a:t>betweenss</a:t>
            </a:r>
            <a:endParaRPr lang="en" dirty="0">
              <a:solidFill>
                <a:srgbClr val="72CFDF"/>
              </a:solidFill>
              <a:latin typeface="Courier New"/>
              <a:ea typeface="Lato Light" panose="020F0502020204030203" pitchFamily="34" charset="0"/>
              <a:cs typeface="Courier New"/>
              <a:sym typeface="Roboto Condensed"/>
            </a:endParaRPr>
          </a:p>
        </p:txBody>
      </p:sp>
      <p:sp>
        <p:nvSpPr>
          <p:cNvPr id="22"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25</a:t>
            </a:fld>
            <a:endParaRPr lang="en-US" dirty="0">
              <a:solidFill>
                <a:srgbClr val="000000"/>
              </a:solidFill>
              <a:sym typeface="Gill Sans" charset="0"/>
            </a:endParaRPr>
          </a:p>
        </p:txBody>
      </p:sp>
    </p:spTree>
    <p:extLst>
      <p:ext uri="{BB962C8B-B14F-4D97-AF65-F5344CB8AC3E}">
        <p14:creationId xmlns:p14="http://schemas.microsoft.com/office/powerpoint/2010/main" val="4087794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3: visualize plot</a:t>
            </a:r>
          </a:p>
        </p:txBody>
      </p:sp>
      <p:grpSp>
        <p:nvGrpSpPr>
          <p:cNvPr id="8" name="Group 7">
            <a:extLst>
              <a:ext uri="{FF2B5EF4-FFF2-40B4-BE49-F238E27FC236}">
                <a16:creationId xmlns:a16="http://schemas.microsoft.com/office/drawing/2014/main" id="{96CECB42-AB69-457E-899D-B561383B1B1F}"/>
              </a:ext>
            </a:extLst>
          </p:cNvPr>
          <p:cNvGrpSpPr/>
          <p:nvPr/>
        </p:nvGrpSpPr>
        <p:grpSpPr>
          <a:xfrm>
            <a:off x="170991" y="1219200"/>
            <a:ext cx="8609052" cy="4900825"/>
            <a:chOff x="170991" y="1219200"/>
            <a:chExt cx="8609052" cy="4900825"/>
          </a:xfrm>
        </p:grpSpPr>
        <p:pic>
          <p:nvPicPr>
            <p:cNvPr id="5" name="Picture 4" descr="Chart, scatter chart&#10;&#10;Description automatically generated">
              <a:extLst>
                <a:ext uri="{FF2B5EF4-FFF2-40B4-BE49-F238E27FC236}">
                  <a16:creationId xmlns:a16="http://schemas.microsoft.com/office/drawing/2014/main" id="{AA52ECA6-55CF-4E2D-855C-F74018D81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91" y="1219200"/>
              <a:ext cx="8609052" cy="4900825"/>
            </a:xfrm>
            <a:prstGeom prst="rect">
              <a:avLst/>
            </a:prstGeom>
          </p:spPr>
        </p:pic>
        <p:sp>
          <p:nvSpPr>
            <p:cNvPr id="6" name="Oval 5"/>
            <p:cNvSpPr/>
            <p:nvPr/>
          </p:nvSpPr>
          <p:spPr bwMode="auto">
            <a:xfrm>
              <a:off x="1749364" y="1905000"/>
              <a:ext cx="3051236" cy="2909273"/>
            </a:xfrm>
            <a:prstGeom prst="ellipse">
              <a:avLst/>
            </a:prstGeom>
            <a:noFill/>
            <a:ln w="57150">
              <a:solidFill>
                <a:srgbClr val="72CFDF"/>
              </a:solidFill>
              <a:prstDash val="dash"/>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7" name="Oval 6"/>
            <p:cNvSpPr/>
            <p:nvPr/>
          </p:nvSpPr>
          <p:spPr bwMode="auto">
            <a:xfrm>
              <a:off x="4828243" y="3429000"/>
              <a:ext cx="1801128" cy="1953582"/>
            </a:xfrm>
            <a:prstGeom prst="ellipse">
              <a:avLst/>
            </a:prstGeom>
            <a:noFill/>
            <a:ln w="57150">
              <a:solidFill>
                <a:srgbClr val="FF0000"/>
              </a:solidFill>
              <a:prstDash val="dash"/>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grpSp>
      <p:pic>
        <p:nvPicPr>
          <p:cNvPr id="9" name="Picture 8"/>
          <p:cNvPicPr>
            <a:picLocks noChangeAspect="1"/>
          </p:cNvPicPr>
          <p:nvPr/>
        </p:nvPicPr>
        <p:blipFill rotWithShape="1">
          <a:blip r:embed="rId4" cstate="print">
            <a:alphaModFix amt="60000"/>
            <a:extLst>
              <a:ext uri="{BEBA8EAE-BF5A-486C-A8C5-ECC9F3942E4B}">
                <a14:imgProps xmlns:a14="http://schemas.microsoft.com/office/drawing/2010/main">
                  <a14:imgLayer r:embed="rId5">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 uri="{28A0092B-C50C-407E-A947-70E740481C1C}">
                <a14:useLocalDpi xmlns:a14="http://schemas.microsoft.com/office/drawing/2010/main"/>
              </a:ext>
            </a:extLst>
          </a:blip>
          <a:srcRect l="6201" t="3669" r="48885" b="39426"/>
          <a:stretch/>
        </p:blipFill>
        <p:spPr>
          <a:xfrm>
            <a:off x="8142742" y="1589316"/>
            <a:ext cx="543228" cy="688245"/>
          </a:xfrm>
          <a:prstGeom prst="rect">
            <a:avLst/>
          </a:prstGeom>
        </p:spPr>
      </p:pic>
      <p:sp>
        <p:nvSpPr>
          <p:cNvPr id="10" name="Slide Number Placeholder 2"/>
          <p:cNvSpPr>
            <a:spLocks noGrp="1"/>
          </p:cNvSpPr>
          <p:nvPr>
            <p:ph type="sldNum" sz="quarter" idx="4"/>
          </p:nvPr>
        </p:nvSpPr>
        <p:spPr>
          <a:xfrm>
            <a:off x="6858000" y="6248400"/>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26</a:t>
            </a:fld>
            <a:endParaRPr lang="en-US" dirty="0">
              <a:solidFill>
                <a:srgbClr val="000000"/>
              </a:solidFill>
              <a:sym typeface="Gill Sans" charset="0"/>
            </a:endParaRPr>
          </a:p>
        </p:txBody>
      </p:sp>
    </p:spTree>
    <p:extLst>
      <p:ext uri="{BB962C8B-B14F-4D97-AF65-F5344CB8AC3E}">
        <p14:creationId xmlns:p14="http://schemas.microsoft.com/office/powerpoint/2010/main" val="3206028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idx="1"/>
          </p:nvPr>
        </p:nvSpPr>
        <p:spPr>
          <a:xfrm>
            <a:off x="95866" y="2532451"/>
            <a:ext cx="3179138" cy="3481847"/>
          </a:xfrm>
        </p:spPr>
        <p:txBody>
          <a:bodyPr/>
          <a:lstStyle/>
          <a:p>
            <a:pPr algn="l">
              <a:buFont typeface="Arial" panose="020B0604020202020204" pitchFamily="34" charset="0"/>
              <a:buChar char="•"/>
            </a:pPr>
            <a:r>
              <a:rPr lang="en-US" dirty="0"/>
              <a:t>Two groups exist</a:t>
            </a:r>
          </a:p>
          <a:p>
            <a:pPr marL="0" indent="0">
              <a:buNone/>
            </a:pPr>
            <a:endParaRPr lang="en-US" dirty="0"/>
          </a:p>
          <a:p>
            <a:pPr algn="l">
              <a:buFont typeface="Arial" panose="020B0604020202020204" pitchFamily="34" charset="0"/>
              <a:buChar char="•"/>
            </a:pPr>
            <a:r>
              <a:rPr lang="en-US" dirty="0"/>
              <a:t>Algorithm identifies voting patterns</a:t>
            </a:r>
          </a:p>
        </p:txBody>
      </p:sp>
      <p:sp>
        <p:nvSpPr>
          <p:cNvPr id="6" name="Text Placeholder 5"/>
          <p:cNvSpPr>
            <a:spLocks noGrp="1"/>
          </p:cNvSpPr>
          <p:nvPr>
            <p:ph type="body" sz="quarter" idx="37"/>
          </p:nvPr>
        </p:nvSpPr>
        <p:spPr>
          <a:xfrm>
            <a:off x="95866" y="1429153"/>
            <a:ext cx="3164076" cy="740296"/>
          </a:xfrm>
        </p:spPr>
        <p:txBody>
          <a:bodyPr/>
          <a:lstStyle/>
          <a:p>
            <a:r>
              <a:rPr lang="en-US" b="1" dirty="0"/>
              <a:t>What can we infer about the different clusters?</a:t>
            </a:r>
          </a:p>
        </p:txBody>
      </p:sp>
      <p:sp>
        <p:nvSpPr>
          <p:cNvPr id="3" name="Title 2"/>
          <p:cNvSpPr>
            <a:spLocks noGrp="1"/>
          </p:cNvSpPr>
          <p:nvPr>
            <p:ph type="title"/>
          </p:nvPr>
        </p:nvSpPr>
        <p:spPr/>
        <p:txBody>
          <a:bodyPr/>
          <a:lstStyle/>
          <a:p>
            <a:r>
              <a:rPr lang="en-US" dirty="0"/>
              <a:t>Step 4: analyze results</a:t>
            </a:r>
          </a:p>
        </p:txBody>
      </p:sp>
      <p:pic>
        <p:nvPicPr>
          <p:cNvPr id="9" name="Picture 8"/>
          <p:cNvPicPr>
            <a:picLocks noChangeAspect="1"/>
          </p:cNvPicPr>
          <p:nvPr/>
        </p:nvPicPr>
        <p:blipFill rotWithShape="1">
          <a:blip r:embed="rId3" cstate="print">
            <a:alphaModFix amt="60000"/>
            <a:extLst>
              <a:ext uri="{BEBA8EAE-BF5A-486C-A8C5-ECC9F3942E4B}">
                <a14:imgProps xmlns:a14="http://schemas.microsoft.com/office/drawing/2010/main">
                  <a14:imgLayer r:embed="rId4">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 uri="{28A0092B-C50C-407E-A947-70E740481C1C}">
                <a14:useLocalDpi xmlns:a14="http://schemas.microsoft.com/office/drawing/2010/main"/>
              </a:ext>
            </a:extLst>
          </a:blip>
          <a:srcRect l="6201" t="3669" r="48885" b="39426"/>
          <a:stretch/>
        </p:blipFill>
        <p:spPr>
          <a:xfrm>
            <a:off x="7467600" y="374871"/>
            <a:ext cx="511520" cy="648072"/>
          </a:xfrm>
          <a:prstGeom prst="rect">
            <a:avLst/>
          </a:prstGeom>
        </p:spPr>
      </p:pic>
      <p:sp>
        <p:nvSpPr>
          <p:cNvPr id="10" name="Slide Number Placeholder 2"/>
          <p:cNvSpPr>
            <a:spLocks noGrp="1"/>
          </p:cNvSpPr>
          <p:nvPr>
            <p:ph type="sldNum" sz="quarter" idx="4294967295"/>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27</a:t>
            </a:fld>
            <a:endParaRPr lang="en-US" dirty="0">
              <a:solidFill>
                <a:srgbClr val="000000"/>
              </a:solidFill>
              <a:sym typeface="Gill Sans" charset="0"/>
            </a:endParaRPr>
          </a:p>
        </p:txBody>
      </p:sp>
      <p:grpSp>
        <p:nvGrpSpPr>
          <p:cNvPr id="13" name="Group 12">
            <a:extLst>
              <a:ext uri="{FF2B5EF4-FFF2-40B4-BE49-F238E27FC236}">
                <a16:creationId xmlns:a16="http://schemas.microsoft.com/office/drawing/2014/main" id="{66A880D9-8BF2-4EC8-9476-C2BBC02740F5}"/>
              </a:ext>
            </a:extLst>
          </p:cNvPr>
          <p:cNvGrpSpPr/>
          <p:nvPr/>
        </p:nvGrpSpPr>
        <p:grpSpPr>
          <a:xfrm>
            <a:off x="3200400" y="1600201"/>
            <a:ext cx="5866269" cy="3733800"/>
            <a:chOff x="170991" y="1219200"/>
            <a:chExt cx="8609052" cy="4900825"/>
          </a:xfrm>
        </p:grpSpPr>
        <p:pic>
          <p:nvPicPr>
            <p:cNvPr id="14" name="Picture 13" descr="Chart, scatter chart&#10;&#10;Description automatically generated">
              <a:extLst>
                <a:ext uri="{FF2B5EF4-FFF2-40B4-BE49-F238E27FC236}">
                  <a16:creationId xmlns:a16="http://schemas.microsoft.com/office/drawing/2014/main" id="{78AED08E-952C-471E-A7E3-ECC9BB08A3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991" y="1219200"/>
              <a:ext cx="8609052" cy="4900825"/>
            </a:xfrm>
            <a:prstGeom prst="rect">
              <a:avLst/>
            </a:prstGeom>
          </p:spPr>
        </p:pic>
        <p:sp>
          <p:nvSpPr>
            <p:cNvPr id="15" name="Oval 14">
              <a:extLst>
                <a:ext uri="{FF2B5EF4-FFF2-40B4-BE49-F238E27FC236}">
                  <a16:creationId xmlns:a16="http://schemas.microsoft.com/office/drawing/2014/main" id="{8A7B1A01-E5D2-4F41-87F2-9A4DA18F968F}"/>
                </a:ext>
              </a:extLst>
            </p:cNvPr>
            <p:cNvSpPr/>
            <p:nvPr/>
          </p:nvSpPr>
          <p:spPr bwMode="auto">
            <a:xfrm>
              <a:off x="1749364" y="1905000"/>
              <a:ext cx="3051236" cy="2909273"/>
            </a:xfrm>
            <a:prstGeom prst="ellipse">
              <a:avLst/>
            </a:prstGeom>
            <a:noFill/>
            <a:ln w="57150">
              <a:solidFill>
                <a:srgbClr val="72CFDF"/>
              </a:solidFill>
              <a:prstDash val="dash"/>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16" name="Oval 15">
              <a:extLst>
                <a:ext uri="{FF2B5EF4-FFF2-40B4-BE49-F238E27FC236}">
                  <a16:creationId xmlns:a16="http://schemas.microsoft.com/office/drawing/2014/main" id="{E26B87A1-AEEB-472B-8A05-8CB0967B6753}"/>
                </a:ext>
              </a:extLst>
            </p:cNvPr>
            <p:cNvSpPr/>
            <p:nvPr/>
          </p:nvSpPr>
          <p:spPr bwMode="auto">
            <a:xfrm>
              <a:off x="4828243" y="3429000"/>
              <a:ext cx="1801128" cy="1953582"/>
            </a:xfrm>
            <a:prstGeom prst="ellipse">
              <a:avLst/>
            </a:prstGeom>
            <a:noFill/>
            <a:ln w="57150">
              <a:solidFill>
                <a:srgbClr val="FF0000"/>
              </a:solidFill>
              <a:prstDash val="dash"/>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564968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6829" y="19575"/>
            <a:ext cx="8130341" cy="850900"/>
          </a:xfrm>
        </p:spPr>
        <p:txBody>
          <a:bodyPr/>
          <a:lstStyle/>
          <a:p>
            <a:r>
              <a:rPr lang="en-US" dirty="0"/>
              <a:t>Step 5: validate results</a:t>
            </a:r>
          </a:p>
        </p:txBody>
      </p:sp>
      <p:pic>
        <p:nvPicPr>
          <p:cNvPr id="7" name="Picture 6"/>
          <p:cNvPicPr>
            <a:picLocks noChangeAspect="1"/>
          </p:cNvPicPr>
          <p:nvPr/>
        </p:nvPicPr>
        <p:blipFill rotWithShape="1">
          <a:blip r:embed="rId3" cstate="print">
            <a:alphaModFix amt="60000"/>
            <a:extLst>
              <a:ext uri="{BEBA8EAE-BF5A-486C-A8C5-ECC9F3942E4B}">
                <a14:imgProps xmlns:a14="http://schemas.microsoft.com/office/drawing/2010/main">
                  <a14:imgLayer r:embed="rId4">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 uri="{28A0092B-C50C-407E-A947-70E740481C1C}">
                <a14:useLocalDpi xmlns:a14="http://schemas.microsoft.com/office/drawing/2010/main"/>
              </a:ext>
            </a:extLst>
          </a:blip>
          <a:srcRect l="6201" t="3669" r="48885" b="39426"/>
          <a:stretch/>
        </p:blipFill>
        <p:spPr>
          <a:xfrm>
            <a:off x="8218942" y="1754814"/>
            <a:ext cx="511520" cy="648072"/>
          </a:xfrm>
          <a:prstGeom prst="rect">
            <a:avLst/>
          </a:prstGeom>
        </p:spPr>
      </p:pic>
      <p:sp>
        <p:nvSpPr>
          <p:cNvPr id="8"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28</a:t>
            </a:fld>
            <a:endParaRPr lang="en-US" dirty="0">
              <a:solidFill>
                <a:srgbClr val="000000"/>
              </a:solidFill>
              <a:sym typeface="Gill Sans" charset="0"/>
            </a:endParaRPr>
          </a:p>
        </p:txBody>
      </p:sp>
      <p:pic>
        <p:nvPicPr>
          <p:cNvPr id="4" name="Picture 3">
            <a:extLst>
              <a:ext uri="{FF2B5EF4-FFF2-40B4-BE49-F238E27FC236}">
                <a16:creationId xmlns:a16="http://schemas.microsoft.com/office/drawing/2014/main" id="{CB2A62A2-DD52-4349-A64C-DA6DB449909C}"/>
              </a:ext>
            </a:extLst>
          </p:cNvPr>
          <p:cNvPicPr>
            <a:picLocks noChangeAspect="1"/>
          </p:cNvPicPr>
          <p:nvPr/>
        </p:nvPicPr>
        <p:blipFill>
          <a:blip r:embed="rId5"/>
          <a:stretch>
            <a:fillRect/>
          </a:stretch>
        </p:blipFill>
        <p:spPr>
          <a:xfrm>
            <a:off x="413538" y="1219200"/>
            <a:ext cx="8534400" cy="5205743"/>
          </a:xfrm>
          <a:prstGeom prst="rect">
            <a:avLst/>
          </a:prstGeom>
        </p:spPr>
      </p:pic>
    </p:spTree>
    <p:extLst>
      <p:ext uri="{BB962C8B-B14F-4D97-AF65-F5344CB8AC3E}">
        <p14:creationId xmlns:p14="http://schemas.microsoft.com/office/powerpoint/2010/main" val="1675715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D322A494-D2D9-4CE5-929C-CFA676A94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957568"/>
            <a:ext cx="5358045" cy="3656338"/>
          </a:xfrm>
          <a:prstGeom prst="rect">
            <a:avLst/>
          </a:prstGeom>
        </p:spPr>
      </p:pic>
      <p:sp>
        <p:nvSpPr>
          <p:cNvPr id="2" name="Content Placeholder 1"/>
          <p:cNvSpPr>
            <a:spLocks noGrp="1"/>
          </p:cNvSpPr>
          <p:nvPr>
            <p:ph idx="1"/>
          </p:nvPr>
        </p:nvSpPr>
        <p:spPr>
          <a:xfrm>
            <a:off x="228600" y="1345778"/>
            <a:ext cx="3645405" cy="3780420"/>
          </a:xfrm>
        </p:spPr>
        <p:txBody>
          <a:bodyPr>
            <a:normAutofit/>
          </a:bodyPr>
          <a:lstStyle/>
          <a:p>
            <a:r>
              <a:rPr lang="en-US" dirty="0"/>
              <a:t>Diffuse among Democrats</a:t>
            </a:r>
          </a:p>
          <a:p>
            <a:endParaRPr lang="en-US" dirty="0"/>
          </a:p>
          <a:p>
            <a:r>
              <a:rPr lang="en-US" dirty="0"/>
              <a:t>Republicans more dense</a:t>
            </a:r>
          </a:p>
          <a:p>
            <a:pPr marL="0" indent="0">
              <a:buNone/>
            </a:pPr>
            <a:endParaRPr lang="en-US" dirty="0"/>
          </a:p>
          <a:p>
            <a:r>
              <a:rPr lang="en-US" dirty="0"/>
              <a:t>Can gauge “outliers”</a:t>
            </a:r>
          </a:p>
          <a:p>
            <a:endParaRPr lang="en-US" dirty="0"/>
          </a:p>
          <a:p>
            <a:r>
              <a:rPr lang="en-US" dirty="0"/>
              <a:t>Can see the polarization between the two political parties </a:t>
            </a:r>
          </a:p>
          <a:p>
            <a:endParaRPr lang="en-US" dirty="0"/>
          </a:p>
          <a:p>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Step 6: interpret results</a:t>
            </a:r>
          </a:p>
        </p:txBody>
      </p:sp>
      <p:cxnSp>
        <p:nvCxnSpPr>
          <p:cNvPr id="5" name="Straight Arrow Connector 4"/>
          <p:cNvCxnSpPr>
            <a:cxnSpLocks/>
          </p:cNvCxnSpPr>
          <p:nvPr/>
        </p:nvCxnSpPr>
        <p:spPr bwMode="auto">
          <a:xfrm flipV="1">
            <a:off x="3810000" y="4800600"/>
            <a:ext cx="990600" cy="528467"/>
          </a:xfrm>
          <a:prstGeom prst="straightConnector1">
            <a:avLst/>
          </a:prstGeom>
          <a:solidFill>
            <a:srgbClr val="ECB100"/>
          </a:solidFill>
          <a:ln w="762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 name="TextBox 9"/>
          <p:cNvSpPr txBox="1"/>
          <p:nvPr/>
        </p:nvSpPr>
        <p:spPr>
          <a:xfrm>
            <a:off x="1676400" y="5152241"/>
            <a:ext cx="19812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342900"/>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Lato Light"/>
                <a:cs typeface="Lato Light"/>
                <a:sym typeface="Gill Sans" charset="0"/>
              </a:rPr>
              <a:t>Outliers?</a:t>
            </a:r>
            <a:endParaRPr lang="en-US" sz="135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Lato Light"/>
              <a:cs typeface="Lato Light"/>
              <a:sym typeface="Gill Sans" charset="0"/>
            </a:endParaRPr>
          </a:p>
        </p:txBody>
      </p:sp>
      <p:pic>
        <p:nvPicPr>
          <p:cNvPr id="13" name="Picture 12"/>
          <p:cNvPicPr>
            <a:picLocks noChangeAspect="1"/>
          </p:cNvPicPr>
          <p:nvPr/>
        </p:nvPicPr>
        <p:blipFill rotWithShape="1">
          <a:blip r:embed="rId4" cstate="print">
            <a:alphaModFix amt="60000"/>
            <a:extLst>
              <a:ext uri="{BEBA8EAE-BF5A-486C-A8C5-ECC9F3942E4B}">
                <a14:imgProps xmlns:a14="http://schemas.microsoft.com/office/drawing/2010/main">
                  <a14:imgLayer r:embed="rId5">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 uri="{28A0092B-C50C-407E-A947-70E740481C1C}">
                <a14:useLocalDpi xmlns:a14="http://schemas.microsoft.com/office/drawing/2010/main"/>
              </a:ext>
            </a:extLst>
          </a:blip>
          <a:srcRect l="6201" t="3669" r="48885" b="39426"/>
          <a:stretch/>
        </p:blipFill>
        <p:spPr>
          <a:xfrm>
            <a:off x="7467600" y="339254"/>
            <a:ext cx="511520" cy="648072"/>
          </a:xfrm>
          <a:prstGeom prst="rect">
            <a:avLst/>
          </a:prstGeom>
        </p:spPr>
      </p:pic>
      <p:sp>
        <p:nvSpPr>
          <p:cNvPr id="12"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29</a:t>
            </a:fld>
            <a:endParaRPr lang="en-US" dirty="0">
              <a:solidFill>
                <a:srgbClr val="000000"/>
              </a:solidFill>
              <a:sym typeface="Gill Sans" charset="0"/>
            </a:endParaRPr>
          </a:p>
        </p:txBody>
      </p:sp>
      <p:sp>
        <p:nvSpPr>
          <p:cNvPr id="11" name="Oval 10">
            <a:extLst>
              <a:ext uri="{FF2B5EF4-FFF2-40B4-BE49-F238E27FC236}">
                <a16:creationId xmlns:a16="http://schemas.microsoft.com/office/drawing/2014/main" id="{CD10896C-8CAA-4279-9B20-6D13A23DEF62}"/>
              </a:ext>
            </a:extLst>
          </p:cNvPr>
          <p:cNvSpPr/>
          <p:nvPr/>
        </p:nvSpPr>
        <p:spPr>
          <a:xfrm>
            <a:off x="4800600" y="4150433"/>
            <a:ext cx="1166922" cy="914400"/>
          </a:xfrm>
          <a:prstGeom prst="ellipse">
            <a:avLst/>
          </a:prstGeom>
          <a:solidFill>
            <a:schemeClr val="accent1">
              <a:alpha val="12000"/>
            </a:schemeClr>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881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21BEAE-B135-F280-1277-292746AD57CC}"/>
              </a:ext>
            </a:extLst>
          </p:cNvPr>
          <p:cNvSpPr txBox="1"/>
          <p:nvPr/>
        </p:nvSpPr>
        <p:spPr>
          <a:xfrm>
            <a:off x="1413588" y="1519535"/>
            <a:ext cx="6400800" cy="1200329"/>
          </a:xfrm>
          <a:prstGeom prst="rect">
            <a:avLst/>
          </a:prstGeom>
          <a:noFill/>
        </p:spPr>
        <p:txBody>
          <a:bodyPr wrap="square" rtlCol="0">
            <a:spAutoFit/>
          </a:bodyPr>
          <a:lstStyle/>
          <a:p>
            <a:pPr algn="ctr"/>
            <a:r>
              <a:rPr lang="en-US" sz="2400" dirty="0"/>
              <a:t>Write out the steps in </a:t>
            </a:r>
            <a:r>
              <a:rPr lang="en-US" sz="2400" dirty="0" err="1"/>
              <a:t>kMeans</a:t>
            </a:r>
            <a:r>
              <a:rPr lang="en-US" sz="2400" dirty="0"/>
              <a:t> Clustering in your own words</a:t>
            </a:r>
          </a:p>
          <a:p>
            <a:pPr algn="ctr"/>
            <a:endParaRPr lang="en-US" sz="2400" dirty="0"/>
          </a:p>
        </p:txBody>
      </p:sp>
    </p:spTree>
    <p:extLst>
      <p:ext uri="{BB962C8B-B14F-4D97-AF65-F5344CB8AC3E}">
        <p14:creationId xmlns:p14="http://schemas.microsoft.com/office/powerpoint/2010/main" val="1026934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181600" y="2348327"/>
            <a:ext cx="3277205" cy="3493361"/>
          </a:xfrm>
          <a:prstGeom prst="rect">
            <a:avLst/>
          </a:prstGeom>
        </p:spPr>
      </p:pic>
      <p:sp>
        <p:nvSpPr>
          <p:cNvPr id="2" name="Content Placeholder 1"/>
          <p:cNvSpPr>
            <a:spLocks noGrp="1"/>
          </p:cNvSpPr>
          <p:nvPr>
            <p:ph idx="1"/>
          </p:nvPr>
        </p:nvSpPr>
        <p:spPr>
          <a:xfrm>
            <a:off x="521550" y="1916832"/>
            <a:ext cx="4050450" cy="3753417"/>
          </a:xfrm>
        </p:spPr>
        <p:txBody>
          <a:bodyPr>
            <a:normAutofit lnSpcReduction="10000"/>
          </a:bodyPr>
          <a:lstStyle/>
          <a:p>
            <a:r>
              <a:rPr lang="en-US" dirty="0"/>
              <a:t>Clustering is </a:t>
            </a:r>
            <a:r>
              <a:rPr lang="en-US" b="1" dirty="0">
                <a:solidFill>
                  <a:srgbClr val="FF6600"/>
                </a:solidFill>
              </a:rPr>
              <a:t>more powerful</a:t>
            </a:r>
            <a:r>
              <a:rPr lang="en-US" dirty="0"/>
              <a:t> than the human eye </a:t>
            </a:r>
            <a:r>
              <a:rPr lang="en-US" b="1" dirty="0">
                <a:solidFill>
                  <a:srgbClr val="FF6600"/>
                </a:solidFill>
              </a:rPr>
              <a:t>in</a:t>
            </a:r>
            <a:r>
              <a:rPr lang="en-US" dirty="0"/>
              <a:t> </a:t>
            </a:r>
            <a:r>
              <a:rPr lang="en-US" b="1" dirty="0">
                <a:solidFill>
                  <a:srgbClr val="FF6600"/>
                </a:solidFill>
              </a:rPr>
              <a:t>3D</a:t>
            </a:r>
          </a:p>
          <a:p>
            <a:pPr marL="0" indent="0">
              <a:buNone/>
            </a:pPr>
            <a:endParaRPr lang="en-US" dirty="0"/>
          </a:p>
          <a:p>
            <a:r>
              <a:rPr lang="en-US" dirty="0"/>
              <a:t>Clustering mathematically defines </a:t>
            </a:r>
            <a:r>
              <a:rPr lang="en-US" b="1" dirty="0">
                <a:solidFill>
                  <a:srgbClr val="FF6600"/>
                </a:solidFill>
              </a:rPr>
              <a:t>which cluster the peripheral points </a:t>
            </a:r>
            <a:r>
              <a:rPr lang="en-US" dirty="0"/>
              <a:t>should be in when it’s not obvious to the human eye</a:t>
            </a:r>
          </a:p>
          <a:p>
            <a:pPr marL="0" indent="0">
              <a:buNone/>
            </a:pPr>
            <a:endParaRPr lang="en-US" dirty="0"/>
          </a:p>
          <a:p>
            <a:r>
              <a:rPr lang="en-US" dirty="0"/>
              <a:t>Clustering is helpful when </a:t>
            </a:r>
            <a:r>
              <a:rPr lang="en-US" b="1" dirty="0">
                <a:solidFill>
                  <a:srgbClr val="FF6600"/>
                </a:solidFill>
              </a:rPr>
              <a:t>many dimensions / variables exist</a:t>
            </a:r>
            <a:r>
              <a:rPr lang="en-US" dirty="0"/>
              <a:t> that you can’t visualize at once</a:t>
            </a:r>
          </a:p>
          <a:p>
            <a:pPr lvl="1"/>
            <a:r>
              <a:rPr lang="en-US" dirty="0"/>
              <a:t>Whiskey similarity example from classification lecture</a:t>
            </a:r>
          </a:p>
        </p:txBody>
      </p:sp>
      <p:sp>
        <p:nvSpPr>
          <p:cNvPr id="3" name="Title 2"/>
          <p:cNvSpPr>
            <a:spLocks noGrp="1"/>
          </p:cNvSpPr>
          <p:nvPr>
            <p:ph type="title"/>
          </p:nvPr>
        </p:nvSpPr>
        <p:spPr>
          <a:xfrm>
            <a:off x="395028" y="152400"/>
            <a:ext cx="8748972" cy="638175"/>
          </a:xfrm>
        </p:spPr>
        <p:txBody>
          <a:bodyPr/>
          <a:lstStyle/>
          <a:p>
            <a:r>
              <a:rPr lang="en-US" dirty="0"/>
              <a:t>Clustering vs. visualizing</a:t>
            </a:r>
          </a:p>
        </p:txBody>
      </p:sp>
      <p:sp>
        <p:nvSpPr>
          <p:cNvPr id="6" name="Rectangle 5"/>
          <p:cNvSpPr/>
          <p:nvPr/>
        </p:nvSpPr>
        <p:spPr>
          <a:xfrm>
            <a:off x="5040661" y="1943835"/>
            <a:ext cx="3122738" cy="600164"/>
          </a:xfrm>
          <a:prstGeom prst="rect">
            <a:avLst/>
          </a:prstGeom>
        </p:spPr>
        <p:txBody>
          <a:bodyPr>
            <a:spAutoFit/>
          </a:bodyPr>
          <a:lstStyle/>
          <a:p>
            <a:pPr algn="ctr" defTabSz="342900"/>
            <a:r>
              <a:rPr lang="en-US" sz="165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Aye, Nay and Other Votes</a:t>
            </a:r>
          </a:p>
          <a:p>
            <a:pPr algn="ctr" defTabSz="342900"/>
            <a:r>
              <a:rPr lang="en-US" sz="165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in House of Representatives</a:t>
            </a:r>
          </a:p>
        </p:txBody>
      </p:sp>
      <p:sp>
        <p:nvSpPr>
          <p:cNvPr id="7"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30</a:t>
            </a:fld>
            <a:endParaRPr lang="en-US" dirty="0">
              <a:solidFill>
                <a:srgbClr val="000000"/>
              </a:solidFill>
              <a:sym typeface="Gill Sans" charset="0"/>
            </a:endParaRPr>
          </a:p>
        </p:txBody>
      </p:sp>
    </p:spTree>
    <p:extLst>
      <p:ext uri="{BB962C8B-B14F-4D97-AF65-F5344CB8AC3E}">
        <p14:creationId xmlns:p14="http://schemas.microsoft.com/office/powerpoint/2010/main" val="3085743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402755" y="3401347"/>
            <a:ext cx="4426836" cy="2214896"/>
          </a:xfrm>
          <a:prstGeom prst="rect">
            <a:avLst/>
          </a:prstGeom>
        </p:spPr>
      </p:pic>
      <p:sp>
        <p:nvSpPr>
          <p:cNvPr id="2" name="Content Placeholder 1"/>
          <p:cNvSpPr>
            <a:spLocks noGrp="1"/>
          </p:cNvSpPr>
          <p:nvPr>
            <p:ph idx="1"/>
          </p:nvPr>
        </p:nvSpPr>
        <p:spPr>
          <a:xfrm>
            <a:off x="521550" y="1924738"/>
            <a:ext cx="8127903" cy="3394472"/>
          </a:xfrm>
        </p:spPr>
        <p:txBody>
          <a:bodyPr/>
          <a:lstStyle/>
          <a:p>
            <a:r>
              <a:rPr lang="en-US" sz="2250" dirty="0"/>
              <a:t>Goals of clustering:</a:t>
            </a:r>
          </a:p>
          <a:p>
            <a:pPr lvl="1"/>
            <a:endParaRPr lang="en-US" sz="2025" dirty="0"/>
          </a:p>
          <a:p>
            <a:pPr lvl="1"/>
            <a:r>
              <a:rPr lang="en-US" sz="2025" dirty="0"/>
              <a:t> Maximize the separation between clusters </a:t>
            </a:r>
          </a:p>
          <a:p>
            <a:pPr lvl="2"/>
            <a:r>
              <a:rPr lang="en-US" sz="1800" dirty="0"/>
              <a:t>i.e. Maximize inter-cluster distance </a:t>
            </a:r>
          </a:p>
          <a:p>
            <a:pPr lvl="1"/>
            <a:endParaRPr lang="en-US" sz="2025" dirty="0"/>
          </a:p>
          <a:p>
            <a:pPr lvl="1"/>
            <a:r>
              <a:rPr lang="en-US" sz="2025" dirty="0"/>
              <a:t> Keep similar points in a </a:t>
            </a:r>
            <a:br>
              <a:rPr lang="en-US" sz="2025" dirty="0"/>
            </a:br>
            <a:r>
              <a:rPr lang="en-US" sz="2025" dirty="0"/>
              <a:t> cluster close together </a:t>
            </a:r>
          </a:p>
          <a:p>
            <a:pPr lvl="2"/>
            <a:r>
              <a:rPr lang="en-US" sz="1800" dirty="0"/>
              <a:t>i.e. Minimize intra-cluster distance</a:t>
            </a:r>
          </a:p>
        </p:txBody>
      </p:sp>
      <p:sp>
        <p:nvSpPr>
          <p:cNvPr id="3" name="Title 2"/>
          <p:cNvSpPr>
            <a:spLocks noGrp="1"/>
          </p:cNvSpPr>
          <p:nvPr>
            <p:ph type="title"/>
          </p:nvPr>
        </p:nvSpPr>
        <p:spPr/>
        <p:txBody>
          <a:bodyPr/>
          <a:lstStyle/>
          <a:p>
            <a:r>
              <a:rPr lang="en-US" dirty="0"/>
              <a:t>How good is the clustering?</a:t>
            </a:r>
          </a:p>
        </p:txBody>
      </p:sp>
      <p:sp>
        <p:nvSpPr>
          <p:cNvPr id="8" name="Down Arrow 7"/>
          <p:cNvSpPr/>
          <p:nvPr/>
        </p:nvSpPr>
        <p:spPr>
          <a:xfrm rot="17649602">
            <a:off x="5392114" y="2711560"/>
            <a:ext cx="324036" cy="2066673"/>
          </a:xfrm>
          <a:prstGeom prst="downArrow">
            <a:avLst/>
          </a:prstGeom>
          <a:solidFill>
            <a:srgbClr val="ECB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
        <p:nvSpPr>
          <p:cNvPr id="9" name="Down Arrow 8"/>
          <p:cNvSpPr/>
          <p:nvPr/>
        </p:nvSpPr>
        <p:spPr>
          <a:xfrm rot="16959510">
            <a:off x="4006088" y="4260053"/>
            <a:ext cx="324036" cy="1487665"/>
          </a:xfrm>
          <a:prstGeom prst="downArrow">
            <a:avLst/>
          </a:prstGeom>
          <a:solidFill>
            <a:srgbClr val="ECB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
        <p:nvSpPr>
          <p:cNvPr id="11"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31</a:t>
            </a:fld>
            <a:endParaRPr lang="en-US" dirty="0">
              <a:solidFill>
                <a:srgbClr val="000000"/>
              </a:solidFill>
              <a:sym typeface="Gill Sans" charset="0"/>
            </a:endParaRPr>
          </a:p>
        </p:txBody>
      </p:sp>
    </p:spTree>
    <p:extLst>
      <p:ext uri="{BB962C8B-B14F-4D97-AF65-F5344CB8AC3E}">
        <p14:creationId xmlns:p14="http://schemas.microsoft.com/office/powerpoint/2010/main" val="3492219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004937" y="3077961"/>
            <a:ext cx="4869519" cy="2436386"/>
          </a:xfrm>
          <a:prstGeom prst="rect">
            <a:avLst/>
          </a:prstGeom>
        </p:spPr>
      </p:pic>
      <p:sp>
        <p:nvSpPr>
          <p:cNvPr id="3" name="Text Placeholder 2"/>
          <p:cNvSpPr>
            <a:spLocks noGrp="1"/>
          </p:cNvSpPr>
          <p:nvPr>
            <p:ph idx="1"/>
          </p:nvPr>
        </p:nvSpPr>
        <p:spPr>
          <a:xfrm>
            <a:off x="381000" y="2057400"/>
            <a:ext cx="3730419" cy="2819400"/>
          </a:xfrm>
        </p:spPr>
        <p:txBody>
          <a:bodyPr/>
          <a:lstStyle/>
          <a:p>
            <a:pPr algn="l">
              <a:buFont typeface="Arial" panose="020B0604020202020204" pitchFamily="34" charset="0"/>
              <a:buChar char="•"/>
            </a:pPr>
            <a:r>
              <a:rPr lang="en-US" sz="1650" dirty="0">
                <a:solidFill>
                  <a:schemeClr val="tx1"/>
                </a:solidFill>
              </a:rPr>
              <a:t>Look at the variance explained by clusters</a:t>
            </a:r>
          </a:p>
          <a:p>
            <a:pPr lvl="1"/>
            <a:r>
              <a:rPr lang="en-US" sz="1500" dirty="0">
                <a:solidFill>
                  <a:schemeClr val="tx1"/>
                </a:solidFill>
              </a:rPr>
              <a:t>In particular, the ratio of inter-cluster variance to total variance</a:t>
            </a:r>
          </a:p>
          <a:p>
            <a:pPr lvl="1">
              <a:buFont typeface="Arial" panose="020B0604020202020204" pitchFamily="34" charset="0"/>
              <a:buChar char="•"/>
            </a:pPr>
            <a:endParaRPr lang="en-US" sz="1425" dirty="0">
              <a:solidFill>
                <a:schemeClr val="tx1"/>
              </a:solidFill>
            </a:endParaRPr>
          </a:p>
          <a:p>
            <a:pPr algn="l">
              <a:buFont typeface="Arial" panose="020B0604020202020204" pitchFamily="34" charset="0"/>
              <a:buChar char="•"/>
            </a:pPr>
            <a:r>
              <a:rPr lang="en-US" sz="1650" dirty="0">
                <a:solidFill>
                  <a:schemeClr val="tx1"/>
                </a:solidFill>
              </a:rPr>
              <a:t>How much of the total variance is explained by the clustering?</a:t>
            </a:r>
          </a:p>
        </p:txBody>
      </p:sp>
      <p:sp>
        <p:nvSpPr>
          <p:cNvPr id="2" name="Text Placeholder 1"/>
          <p:cNvSpPr>
            <a:spLocks noGrp="1"/>
          </p:cNvSpPr>
          <p:nvPr>
            <p:ph type="body" sz="quarter" idx="38"/>
          </p:nvPr>
        </p:nvSpPr>
        <p:spPr>
          <a:xfrm>
            <a:off x="143501" y="1397734"/>
            <a:ext cx="4456880" cy="480689"/>
          </a:xfrm>
        </p:spPr>
        <p:txBody>
          <a:bodyPr>
            <a:normAutofit/>
          </a:bodyPr>
          <a:lstStyle/>
          <a:p>
            <a:r>
              <a:rPr lang="en-US" sz="1600" b="1" dirty="0"/>
              <a:t>Assessing how well an algorithm performs</a:t>
            </a:r>
          </a:p>
        </p:txBody>
      </p:sp>
      <p:sp>
        <p:nvSpPr>
          <p:cNvPr id="4" name="Title 3"/>
          <p:cNvSpPr>
            <a:spLocks noGrp="1"/>
          </p:cNvSpPr>
          <p:nvPr>
            <p:ph type="title"/>
          </p:nvPr>
        </p:nvSpPr>
        <p:spPr/>
        <p:txBody>
          <a:bodyPr/>
          <a:lstStyle/>
          <a:p>
            <a:r>
              <a:rPr lang="en-US" dirty="0"/>
              <a:t>How good is the clustering?</a:t>
            </a:r>
          </a:p>
        </p:txBody>
      </p:sp>
      <p:sp>
        <p:nvSpPr>
          <p:cNvPr id="6" name="TextBox 5"/>
          <p:cNvSpPr txBox="1"/>
          <p:nvPr/>
        </p:nvSpPr>
        <p:spPr>
          <a:xfrm>
            <a:off x="4433410" y="1884819"/>
            <a:ext cx="4498284" cy="1061829"/>
          </a:xfrm>
          <a:prstGeom prst="rect">
            <a:avLst/>
          </a:prstGeom>
          <a:noFill/>
        </p:spPr>
        <p:txBody>
          <a:bodyPr wrap="none" rtlCol="0">
            <a:spAutoFit/>
          </a:bodyPr>
          <a:lstStyle/>
          <a:p>
            <a:pPr algn="ctr" defTabSz="342900"/>
            <a:r>
              <a:rPr lang="en-US" sz="2100" b="1" dirty="0">
                <a:solidFill>
                  <a:srgbClr val="000000"/>
                </a:solidFill>
                <a:latin typeface="Lato Regular"/>
                <a:cs typeface="Lato Regular"/>
                <a:sym typeface="Gill Sans" charset="0"/>
              </a:rPr>
              <a:t>Variation explained by clusters</a:t>
            </a:r>
          </a:p>
          <a:p>
            <a:pPr algn="ctr" defTabSz="342900"/>
            <a:r>
              <a:rPr lang="en-US" sz="2100" b="1" dirty="0">
                <a:solidFill>
                  <a:srgbClr val="000000"/>
                </a:solidFill>
                <a:latin typeface="Lato Regular"/>
                <a:cs typeface="Lato Regular"/>
                <a:sym typeface="Gill Sans" charset="0"/>
              </a:rPr>
              <a:t> = </a:t>
            </a:r>
          </a:p>
          <a:p>
            <a:pPr algn="ctr" defTabSz="342900"/>
            <a:r>
              <a:rPr lang="en-US" sz="2100" dirty="0">
                <a:solidFill>
                  <a:srgbClr val="72CFDF"/>
                </a:solidFill>
                <a:latin typeface="Lato Regular"/>
                <a:cs typeface="Lato Regular"/>
                <a:sym typeface="Gill Sans" charset="0"/>
              </a:rPr>
              <a:t>inter-cluster variance</a:t>
            </a:r>
            <a:r>
              <a:rPr lang="en-US" sz="2100" dirty="0">
                <a:solidFill>
                  <a:srgbClr val="000000"/>
                </a:solidFill>
                <a:latin typeface="Lato Regular"/>
                <a:cs typeface="Lato Regular"/>
                <a:sym typeface="Gill Sans" charset="0"/>
              </a:rPr>
              <a:t> / total variance</a:t>
            </a:r>
          </a:p>
        </p:txBody>
      </p:sp>
      <p:sp>
        <p:nvSpPr>
          <p:cNvPr id="8" name="Slide Number Placeholder 2"/>
          <p:cNvSpPr>
            <a:spLocks noGrp="1"/>
          </p:cNvSpPr>
          <p:nvPr>
            <p:ph type="sldNum" sz="quarter" idx="4294967295"/>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32</a:t>
            </a:fld>
            <a:endParaRPr lang="en-US" dirty="0">
              <a:solidFill>
                <a:srgbClr val="000000"/>
              </a:solidFill>
              <a:sym typeface="Gill Sans" charset="0"/>
            </a:endParaRPr>
          </a:p>
        </p:txBody>
      </p:sp>
    </p:spTree>
    <p:extLst>
      <p:ext uri="{BB962C8B-B14F-4D97-AF65-F5344CB8AC3E}">
        <p14:creationId xmlns:p14="http://schemas.microsoft.com/office/powerpoint/2010/main" val="3634258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1550" y="1916832"/>
            <a:ext cx="8127903" cy="4083918"/>
          </a:xfrm>
        </p:spPr>
        <p:txBody>
          <a:bodyPr>
            <a:normAutofit/>
          </a:bodyPr>
          <a:lstStyle/>
          <a:p>
            <a:pPr>
              <a:lnSpc>
                <a:spcPct val="110000"/>
              </a:lnSpc>
              <a:spcBef>
                <a:spcPts val="1125"/>
              </a:spcBef>
            </a:pPr>
            <a:r>
              <a:rPr lang="en-US" dirty="0">
                <a:solidFill>
                  <a:srgbClr val="FF6600"/>
                </a:solidFill>
              </a:rPr>
              <a:t>cluster:</a:t>
            </a:r>
            <a:r>
              <a:rPr lang="en-US" dirty="0"/>
              <a:t>	a vector indicating the cluster to which each point is allocated</a:t>
            </a:r>
          </a:p>
          <a:p>
            <a:pPr>
              <a:lnSpc>
                <a:spcPct val="110000"/>
              </a:lnSpc>
              <a:spcBef>
                <a:spcPts val="1125"/>
              </a:spcBef>
            </a:pPr>
            <a:r>
              <a:rPr lang="en-US" dirty="0">
                <a:solidFill>
                  <a:srgbClr val="FF6600"/>
                </a:solidFill>
              </a:rPr>
              <a:t>centers:</a:t>
            </a:r>
            <a:r>
              <a:rPr lang="en-US" dirty="0"/>
              <a:t>	a matrix of cluster centers	</a:t>
            </a:r>
          </a:p>
          <a:p>
            <a:pPr>
              <a:lnSpc>
                <a:spcPct val="110000"/>
              </a:lnSpc>
              <a:spcBef>
                <a:spcPts val="1125"/>
              </a:spcBef>
            </a:pPr>
            <a:r>
              <a:rPr lang="en-US" dirty="0">
                <a:solidFill>
                  <a:srgbClr val="FF6600"/>
                </a:solidFill>
              </a:rPr>
              <a:t>totss:</a:t>
            </a:r>
            <a:r>
              <a:rPr lang="en-US" dirty="0"/>
              <a:t>	the total sum of squares	 </a:t>
            </a:r>
            <a:r>
              <a:rPr lang="en-US" dirty="0">
                <a:solidFill>
                  <a:srgbClr val="FF6600"/>
                </a:solidFill>
              </a:rPr>
              <a:t>(sum of distances between all points)</a:t>
            </a:r>
          </a:p>
          <a:p>
            <a:pPr>
              <a:lnSpc>
                <a:spcPct val="110000"/>
              </a:lnSpc>
              <a:spcBef>
                <a:spcPts val="1125"/>
              </a:spcBef>
            </a:pPr>
            <a:r>
              <a:rPr lang="en-US" dirty="0">
                <a:solidFill>
                  <a:srgbClr val="FF6600"/>
                </a:solidFill>
              </a:rPr>
              <a:t>withinss:</a:t>
            </a:r>
            <a:r>
              <a:rPr lang="en-US" dirty="0"/>
              <a:t>	 vector of within-cluster sum of distances, one number per cluster</a:t>
            </a:r>
          </a:p>
          <a:p>
            <a:pPr>
              <a:lnSpc>
                <a:spcPct val="110000"/>
              </a:lnSpc>
              <a:spcBef>
                <a:spcPts val="1125"/>
              </a:spcBef>
            </a:pPr>
            <a:r>
              <a:rPr lang="en-US" dirty="0">
                <a:solidFill>
                  <a:srgbClr val="FF6600"/>
                </a:solidFill>
              </a:rPr>
              <a:t>tot.withinss:</a:t>
            </a:r>
            <a:r>
              <a:rPr lang="en-US" dirty="0"/>
              <a:t>	 total within-cluster sum of distances, i.e. </a:t>
            </a:r>
            <a:r>
              <a:rPr lang="en-US" dirty="0">
                <a:solidFill>
                  <a:srgbClr val="FF6600"/>
                </a:solidFill>
              </a:rPr>
              <a:t>sum of withinss</a:t>
            </a:r>
          </a:p>
          <a:p>
            <a:pPr>
              <a:lnSpc>
                <a:spcPct val="110000"/>
              </a:lnSpc>
              <a:spcBef>
                <a:spcPts val="1125"/>
              </a:spcBef>
            </a:pPr>
            <a:r>
              <a:rPr lang="en-US" dirty="0">
                <a:solidFill>
                  <a:srgbClr val="FF6600"/>
                </a:solidFill>
              </a:rPr>
              <a:t>betweenss:</a:t>
            </a:r>
            <a:r>
              <a:rPr lang="en-US" dirty="0"/>
              <a:t>	the between-cluster sum of squares, i.e. </a:t>
            </a:r>
            <a:r>
              <a:rPr lang="en-US" dirty="0">
                <a:solidFill>
                  <a:srgbClr val="FF6600"/>
                </a:solidFill>
              </a:rPr>
              <a:t>totss - tot.withinss</a:t>
            </a:r>
          </a:p>
          <a:p>
            <a:pPr>
              <a:lnSpc>
                <a:spcPct val="110000"/>
              </a:lnSpc>
              <a:spcBef>
                <a:spcPts val="1125"/>
              </a:spcBef>
            </a:pPr>
            <a:r>
              <a:rPr lang="en-US" dirty="0">
                <a:solidFill>
                  <a:srgbClr val="FF6600"/>
                </a:solidFill>
              </a:rPr>
              <a:t>size:</a:t>
            </a:r>
            <a:r>
              <a:rPr lang="en-US" dirty="0"/>
              <a:t>	the number of points in each cluster</a:t>
            </a:r>
          </a:p>
          <a:p>
            <a:pPr marL="0" indent="0" algn="ctr">
              <a:buNone/>
            </a:pPr>
            <a:endParaRPr lang="en-US" sz="1125" dirty="0">
              <a:solidFill>
                <a:srgbClr val="FF6600"/>
              </a:solidFill>
            </a:endParaRPr>
          </a:p>
          <a:p>
            <a:pPr marL="0" indent="0" algn="ctr">
              <a:buNone/>
            </a:pPr>
            <a:r>
              <a:rPr lang="en-US" b="1" i="1" dirty="0">
                <a:solidFill>
                  <a:srgbClr val="72CFDF"/>
                </a:solidFill>
              </a:rPr>
              <a:t>To learn more about the </a:t>
            </a:r>
            <a:r>
              <a:rPr lang="en-US" b="1" i="1" dirty="0">
                <a:solidFill>
                  <a:srgbClr val="72CFDF"/>
                </a:solidFill>
                <a:latin typeface="Courier New"/>
                <a:cs typeface="Courier New"/>
              </a:rPr>
              <a:t>kmeans</a:t>
            </a:r>
            <a:r>
              <a:rPr lang="en-US" b="1" i="1" dirty="0">
                <a:solidFill>
                  <a:srgbClr val="72CFDF"/>
                </a:solidFill>
              </a:rPr>
              <a:t> function run </a:t>
            </a:r>
            <a:r>
              <a:rPr lang="en-US" b="1" i="1" dirty="0">
                <a:solidFill>
                  <a:srgbClr val="72CFDF"/>
                </a:solidFill>
                <a:latin typeface="Courier New"/>
                <a:cs typeface="Courier New"/>
              </a:rPr>
              <a:t>?kmeans</a:t>
            </a:r>
          </a:p>
        </p:txBody>
      </p:sp>
      <p:sp>
        <p:nvSpPr>
          <p:cNvPr id="3" name="Title 2"/>
          <p:cNvSpPr>
            <a:spLocks noGrp="1"/>
          </p:cNvSpPr>
          <p:nvPr>
            <p:ph type="title"/>
          </p:nvPr>
        </p:nvSpPr>
        <p:spPr/>
        <p:txBody>
          <a:bodyPr/>
          <a:lstStyle/>
          <a:p>
            <a:r>
              <a:rPr lang="en-US" dirty="0"/>
              <a:t>kmeans outputs</a:t>
            </a:r>
          </a:p>
        </p:txBody>
      </p:sp>
      <p:sp>
        <p:nvSpPr>
          <p:cNvPr id="5" name="Rectangle 4"/>
          <p:cNvSpPr/>
          <p:nvPr/>
        </p:nvSpPr>
        <p:spPr>
          <a:xfrm>
            <a:off x="478254" y="2834934"/>
            <a:ext cx="7533837" cy="324036"/>
          </a:xfrm>
          <a:prstGeom prst="rect">
            <a:avLst/>
          </a:prstGeom>
          <a:noFill/>
          <a:ln w="6350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
        <p:nvSpPr>
          <p:cNvPr id="6" name="Rectangle 5"/>
          <p:cNvSpPr/>
          <p:nvPr/>
        </p:nvSpPr>
        <p:spPr>
          <a:xfrm>
            <a:off x="478254" y="4175399"/>
            <a:ext cx="7533837" cy="324036"/>
          </a:xfrm>
          <a:prstGeom prst="rect">
            <a:avLst/>
          </a:prstGeom>
          <a:noFill/>
          <a:ln w="6350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
        <p:nvSpPr>
          <p:cNvPr id="7"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33</a:t>
            </a:fld>
            <a:endParaRPr lang="en-US" dirty="0">
              <a:solidFill>
                <a:srgbClr val="000000"/>
              </a:solidFill>
              <a:sym typeface="Gill Sans" charset="0"/>
            </a:endParaRPr>
          </a:p>
        </p:txBody>
      </p:sp>
    </p:spTree>
    <p:extLst>
      <p:ext uri="{BB962C8B-B14F-4D97-AF65-F5344CB8AC3E}">
        <p14:creationId xmlns:p14="http://schemas.microsoft.com/office/powerpoint/2010/main" val="2611225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3928" y="2135237"/>
            <a:ext cx="7124456" cy="3562227"/>
          </a:xfrm>
          <a:prstGeom prst="rect">
            <a:avLst/>
          </a:prstGeom>
        </p:spPr>
      </p:pic>
      <p:sp>
        <p:nvSpPr>
          <p:cNvPr id="4" name="Title 3"/>
          <p:cNvSpPr>
            <a:spLocks noGrp="1"/>
          </p:cNvSpPr>
          <p:nvPr>
            <p:ph type="title"/>
          </p:nvPr>
        </p:nvSpPr>
        <p:spPr/>
        <p:txBody>
          <a:bodyPr/>
          <a:lstStyle/>
          <a:p>
            <a:r>
              <a:rPr lang="en-US" dirty="0"/>
              <a:t>Intra vs. inter-cluster distance</a:t>
            </a:r>
          </a:p>
        </p:txBody>
      </p:sp>
      <p:sp>
        <p:nvSpPr>
          <p:cNvPr id="12" name="Oval 11"/>
          <p:cNvSpPr/>
          <p:nvPr/>
        </p:nvSpPr>
        <p:spPr bwMode="auto">
          <a:xfrm rot="20901918">
            <a:off x="1562010" y="4126958"/>
            <a:ext cx="3300805" cy="1127679"/>
          </a:xfrm>
          <a:prstGeom prst="ellipse">
            <a:avLst/>
          </a:prstGeom>
          <a:noFill/>
          <a:ln w="5080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13" name="Oval 12"/>
          <p:cNvSpPr/>
          <p:nvPr/>
        </p:nvSpPr>
        <p:spPr bwMode="auto">
          <a:xfrm rot="687233">
            <a:off x="4243907" y="2402262"/>
            <a:ext cx="3516371" cy="1127679"/>
          </a:xfrm>
          <a:prstGeom prst="ellipse">
            <a:avLst/>
          </a:prstGeom>
          <a:noFill/>
          <a:ln w="50800" cap="flat" cmpd="sng" algn="ctr">
            <a:solidFill>
              <a:schemeClr val="tx1"/>
            </a:solidFill>
            <a:prstDash val="sysDash"/>
            <a:round/>
            <a:headEnd type="none" w="med" len="med"/>
            <a:tailEnd type="triangle" w="med" len="med"/>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15" name="Shape 138"/>
          <p:cNvSpPr txBox="1"/>
          <p:nvPr/>
        </p:nvSpPr>
        <p:spPr>
          <a:xfrm>
            <a:off x="1007604" y="3701411"/>
            <a:ext cx="2131138" cy="623235"/>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 dirty="0">
                <a:solidFill>
                  <a:srgbClr val="FF0000"/>
                </a:solidFill>
                <a:latin typeface="Lato Light" panose="020F0502020204030203" pitchFamily="34" charset="0"/>
                <a:ea typeface="Lato Light" panose="020F0502020204030203" pitchFamily="34" charset="0"/>
                <a:cs typeface="Lato Light" panose="020F0502020204030203" pitchFamily="34" charset="0"/>
                <a:sym typeface="Roboto Condensed"/>
              </a:rPr>
              <a:t>Intra-Cluster Distance</a:t>
            </a:r>
          </a:p>
        </p:txBody>
      </p:sp>
      <p:cxnSp>
        <p:nvCxnSpPr>
          <p:cNvPr id="17" name="Straight Arrow Connector 16"/>
          <p:cNvCxnSpPr/>
          <p:nvPr/>
        </p:nvCxnSpPr>
        <p:spPr bwMode="auto">
          <a:xfrm flipV="1">
            <a:off x="1763688" y="4511500"/>
            <a:ext cx="729081" cy="567063"/>
          </a:xfrm>
          <a:prstGeom prst="straightConnector1">
            <a:avLst/>
          </a:prstGeom>
          <a:solidFill>
            <a:srgbClr val="ECB100"/>
          </a:solidFill>
          <a:ln w="76200" cap="flat" cmpd="sng" algn="ctr">
            <a:solidFill>
              <a:srgbClr val="FF0000"/>
            </a:solidFill>
            <a:prstDash val="solid"/>
            <a:round/>
            <a:headEnd type="stealth" w="lg" len="lg"/>
            <a:tailEnd type="stealth"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 name="Shape 138"/>
          <p:cNvSpPr txBox="1"/>
          <p:nvPr/>
        </p:nvSpPr>
        <p:spPr>
          <a:xfrm>
            <a:off x="3869922" y="3431381"/>
            <a:ext cx="2131138" cy="623235"/>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 dirty="0">
                <a:solidFill>
                  <a:srgbClr val="72CFDF"/>
                </a:solidFill>
                <a:latin typeface="Lato Light" panose="020F0502020204030203" pitchFamily="34" charset="0"/>
                <a:ea typeface="Lato Light" panose="020F0502020204030203" pitchFamily="34" charset="0"/>
                <a:cs typeface="Lato Light" panose="020F0502020204030203" pitchFamily="34" charset="0"/>
                <a:sym typeface="Roboto Condensed"/>
              </a:rPr>
              <a:t>Inter-Cluster Distance</a:t>
            </a:r>
          </a:p>
        </p:txBody>
      </p:sp>
      <p:cxnSp>
        <p:nvCxnSpPr>
          <p:cNvPr id="20" name="Straight Arrow Connector 19"/>
          <p:cNvCxnSpPr/>
          <p:nvPr/>
        </p:nvCxnSpPr>
        <p:spPr bwMode="auto">
          <a:xfrm flipV="1">
            <a:off x="3734907" y="3161351"/>
            <a:ext cx="1026114" cy="810090"/>
          </a:xfrm>
          <a:prstGeom prst="straightConnector1">
            <a:avLst/>
          </a:prstGeom>
          <a:solidFill>
            <a:srgbClr val="ECB100"/>
          </a:solidFill>
          <a:ln w="76200" cap="flat" cmpd="sng" algn="ctr">
            <a:solidFill>
              <a:srgbClr val="72CFDF"/>
            </a:solidFill>
            <a:prstDash val="solid"/>
            <a:round/>
            <a:headEnd type="stealth" w="lg" len="lg"/>
            <a:tailEnd type="stealth"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6" name="Shape 138"/>
          <p:cNvSpPr txBox="1"/>
          <p:nvPr/>
        </p:nvSpPr>
        <p:spPr>
          <a:xfrm>
            <a:off x="1871700" y="4894344"/>
            <a:ext cx="1755195" cy="346237"/>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US" dirty="0">
                <a:solidFill>
                  <a:srgbClr val="FF0000"/>
                </a:solidFill>
                <a:latin typeface="Courier New"/>
                <a:ea typeface="Lato Light" panose="020F0502020204030203" pitchFamily="34" charset="0"/>
                <a:cs typeface="Courier New"/>
                <a:sym typeface="Roboto Condensed"/>
              </a:rPr>
              <a:t>withinss</a:t>
            </a:r>
            <a:endParaRPr lang="en" dirty="0">
              <a:solidFill>
                <a:srgbClr val="FF0000"/>
              </a:solidFill>
              <a:latin typeface="Courier New"/>
              <a:ea typeface="Lato Light" panose="020F0502020204030203" pitchFamily="34" charset="0"/>
              <a:cs typeface="Courier New"/>
              <a:sym typeface="Roboto Condensed"/>
            </a:endParaRPr>
          </a:p>
        </p:txBody>
      </p:sp>
      <p:sp>
        <p:nvSpPr>
          <p:cNvPr id="18" name="Shape 138"/>
          <p:cNvSpPr txBox="1"/>
          <p:nvPr/>
        </p:nvSpPr>
        <p:spPr>
          <a:xfrm>
            <a:off x="5544108" y="3838847"/>
            <a:ext cx="1728192" cy="346237"/>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US" dirty="0">
                <a:solidFill>
                  <a:srgbClr val="72CFDF"/>
                </a:solidFill>
                <a:latin typeface="Courier New"/>
                <a:ea typeface="Lato Light" panose="020F0502020204030203" pitchFamily="34" charset="0"/>
                <a:cs typeface="Courier New"/>
                <a:sym typeface="Roboto Condensed"/>
              </a:rPr>
              <a:t>betweenss</a:t>
            </a:r>
            <a:endParaRPr lang="en" dirty="0">
              <a:solidFill>
                <a:srgbClr val="72CFDF"/>
              </a:solidFill>
              <a:latin typeface="Courier New"/>
              <a:ea typeface="Lato Light" panose="020F0502020204030203" pitchFamily="34" charset="0"/>
              <a:cs typeface="Courier New"/>
              <a:sym typeface="Roboto Condensed"/>
            </a:endParaRPr>
          </a:p>
        </p:txBody>
      </p:sp>
      <p:sp>
        <p:nvSpPr>
          <p:cNvPr id="21" name="Shape 138"/>
          <p:cNvSpPr txBox="1"/>
          <p:nvPr/>
        </p:nvSpPr>
        <p:spPr>
          <a:xfrm>
            <a:off x="2708793" y="1781817"/>
            <a:ext cx="4428492" cy="346237"/>
          </a:xfrm>
          <a:prstGeom prst="rect">
            <a:avLst/>
          </a:prstGeom>
          <a:noFill/>
          <a:ln>
            <a:noFill/>
          </a:ln>
        </p:spPr>
        <p:txBody>
          <a:bodyPr wrap="square" lIns="34284" tIns="34284" rIns="34284" bIns="34284" anchor="ctr" anchorCtr="0">
            <a:spAutoFit/>
          </a:bodyPr>
          <a:lstStyle/>
          <a:p>
            <a:pPr marL="171450" lvl="1" algn="ctr" defTabSz="342900">
              <a:spcBef>
                <a:spcPts val="0"/>
              </a:spcBef>
            </a:pPr>
            <a:r>
              <a:rPr lang="en-US" dirty="0">
                <a:solidFill>
                  <a:srgbClr val="FF6600"/>
                </a:solidFill>
                <a:latin typeface="Courier New"/>
                <a:ea typeface="Lato Light" panose="020F0502020204030203" pitchFamily="34" charset="0"/>
                <a:cs typeface="Courier New"/>
                <a:sym typeface="Roboto Condensed"/>
              </a:rPr>
              <a:t>totss </a:t>
            </a:r>
            <a:r>
              <a:rPr lang="en-US" dirty="0">
                <a:solidFill>
                  <a:prstClr val="black"/>
                </a:solidFill>
                <a:latin typeface="Courier New"/>
                <a:ea typeface="Lato Light" panose="020F0502020204030203" pitchFamily="34" charset="0"/>
                <a:cs typeface="Courier New"/>
                <a:sym typeface="Roboto Condensed"/>
              </a:rPr>
              <a:t>=</a:t>
            </a:r>
            <a:r>
              <a:rPr lang="en-US" dirty="0">
                <a:solidFill>
                  <a:srgbClr val="FF6600"/>
                </a:solidFill>
                <a:latin typeface="Courier New"/>
                <a:ea typeface="Lato Light" panose="020F0502020204030203" pitchFamily="34" charset="0"/>
                <a:cs typeface="Courier New"/>
                <a:sym typeface="Roboto Condensed"/>
              </a:rPr>
              <a:t> </a:t>
            </a:r>
            <a:r>
              <a:rPr lang="en-US" dirty="0">
                <a:solidFill>
                  <a:srgbClr val="FF0000"/>
                </a:solidFill>
                <a:latin typeface="Courier New"/>
                <a:ea typeface="Lato Light" panose="020F0502020204030203" pitchFamily="34" charset="0"/>
                <a:cs typeface="Courier New"/>
                <a:sym typeface="Roboto Condensed"/>
              </a:rPr>
              <a:t>withinss</a:t>
            </a:r>
            <a:r>
              <a:rPr lang="en-US" dirty="0">
                <a:solidFill>
                  <a:srgbClr val="FF6600"/>
                </a:solidFill>
                <a:latin typeface="Courier New"/>
                <a:ea typeface="Lato Light" panose="020F0502020204030203" pitchFamily="34" charset="0"/>
                <a:cs typeface="Courier New"/>
                <a:sym typeface="Roboto Condensed"/>
              </a:rPr>
              <a:t> </a:t>
            </a:r>
            <a:r>
              <a:rPr lang="en-US" dirty="0">
                <a:solidFill>
                  <a:prstClr val="black"/>
                </a:solidFill>
                <a:latin typeface="Courier New"/>
                <a:ea typeface="Lato Light" panose="020F0502020204030203" pitchFamily="34" charset="0"/>
                <a:cs typeface="Courier New"/>
                <a:sym typeface="Roboto Condensed"/>
              </a:rPr>
              <a:t>+</a:t>
            </a:r>
            <a:r>
              <a:rPr lang="en-US" dirty="0">
                <a:solidFill>
                  <a:srgbClr val="FF6600"/>
                </a:solidFill>
                <a:latin typeface="Courier New"/>
                <a:ea typeface="Lato Light" panose="020F0502020204030203" pitchFamily="34" charset="0"/>
                <a:cs typeface="Courier New"/>
                <a:sym typeface="Roboto Condensed"/>
              </a:rPr>
              <a:t> </a:t>
            </a:r>
            <a:r>
              <a:rPr lang="en-US" dirty="0">
                <a:solidFill>
                  <a:srgbClr val="72CFDF"/>
                </a:solidFill>
                <a:latin typeface="Courier New"/>
                <a:ea typeface="Lato Light" panose="020F0502020204030203" pitchFamily="34" charset="0"/>
                <a:cs typeface="Courier New"/>
                <a:sym typeface="Roboto Condensed"/>
              </a:rPr>
              <a:t>betweenss</a:t>
            </a:r>
            <a:endParaRPr lang="en" dirty="0">
              <a:solidFill>
                <a:srgbClr val="72CFDF"/>
              </a:solidFill>
              <a:latin typeface="Courier New"/>
              <a:ea typeface="Lato Light" panose="020F0502020204030203" pitchFamily="34" charset="0"/>
              <a:cs typeface="Courier New"/>
              <a:sym typeface="Roboto Condensed"/>
            </a:endParaRPr>
          </a:p>
        </p:txBody>
      </p:sp>
      <p:sp>
        <p:nvSpPr>
          <p:cNvPr id="22"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34</a:t>
            </a:fld>
            <a:endParaRPr lang="en-US" dirty="0">
              <a:solidFill>
                <a:srgbClr val="000000"/>
              </a:solidFill>
              <a:sym typeface="Gill Sans" charset="0"/>
            </a:endParaRPr>
          </a:p>
        </p:txBody>
      </p:sp>
    </p:spTree>
    <p:extLst>
      <p:ext uri="{BB962C8B-B14F-4D97-AF65-F5344CB8AC3E}">
        <p14:creationId xmlns:p14="http://schemas.microsoft.com/office/powerpoint/2010/main" val="100486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good is the clustering?</a:t>
            </a:r>
          </a:p>
        </p:txBody>
      </p:sp>
      <p:sp>
        <p:nvSpPr>
          <p:cNvPr id="7" name="Rectangle 6"/>
          <p:cNvSpPr/>
          <p:nvPr/>
        </p:nvSpPr>
        <p:spPr bwMode="auto">
          <a:xfrm>
            <a:off x="152400" y="1295400"/>
            <a:ext cx="4185465" cy="3726414"/>
          </a:xfrm>
          <a:prstGeom prst="rect">
            <a:avLst/>
          </a:prstGeom>
          <a:solidFill>
            <a:schemeClr val="bg1">
              <a:lumMod val="95000"/>
            </a:schemeClr>
          </a:solidFill>
          <a:ln>
            <a:noFill/>
          </a:ln>
          <a:effectLst/>
        </p:spPr>
        <p:txBody>
          <a:bodyPr vert="horz" wrap="square" lIns="102870" tIns="17145" rIns="34290" bIns="17145" numCol="1" rtlCol="0" anchor="ctr" anchorCtr="0" compatLnSpc="1">
            <a:prstTxWarp prst="textNoShape">
              <a:avLst/>
            </a:prstTxWarp>
          </a:bodyPr>
          <a:lstStyle/>
          <a:p>
            <a:pPr defTabSz="342900">
              <a:spcBef>
                <a:spcPts val="0"/>
              </a:spcBef>
            </a:pPr>
            <a:r>
              <a:rPr lang="en-US" sz="1350" dirty="0">
                <a:solidFill>
                  <a:srgbClr val="008000"/>
                </a:solidFill>
                <a:latin typeface="Courier New"/>
                <a:ea typeface="Courier New"/>
                <a:cs typeface="Courier New"/>
                <a:sym typeface="Courier New"/>
              </a:rPr>
              <a:t># </a:t>
            </a:r>
            <a:r>
              <a:rPr lang="en" sz="1350" dirty="0">
                <a:solidFill>
                  <a:srgbClr val="008000"/>
                </a:solidFill>
                <a:latin typeface="Courier New"/>
                <a:ea typeface="Courier New"/>
                <a:cs typeface="Courier New"/>
                <a:sym typeface="Courier New"/>
              </a:rPr>
              <a:t>Inter</a:t>
            </a:r>
            <a:r>
              <a:rPr lang="en-US" sz="1350" dirty="0">
                <a:solidFill>
                  <a:srgbClr val="008000"/>
                </a:solidFill>
                <a:latin typeface="Courier New"/>
                <a:ea typeface="Courier New"/>
                <a:cs typeface="Courier New"/>
                <a:sym typeface="Courier New"/>
              </a:rPr>
              <a:t>-</a:t>
            </a:r>
            <a:r>
              <a:rPr lang="en" sz="1350" dirty="0">
                <a:solidFill>
                  <a:srgbClr val="008000"/>
                </a:solidFill>
                <a:latin typeface="Courier New"/>
                <a:ea typeface="Courier New"/>
                <a:cs typeface="Courier New"/>
                <a:sym typeface="Courier New"/>
              </a:rPr>
              <a:t>cluster varia</a:t>
            </a:r>
            <a:r>
              <a:rPr lang="en-US" sz="1350" dirty="0">
                <a:solidFill>
                  <a:srgbClr val="008000"/>
                </a:solidFill>
                <a:latin typeface="Courier New"/>
                <a:ea typeface="Courier New"/>
                <a:cs typeface="Courier New"/>
                <a:sym typeface="Courier New"/>
              </a:rPr>
              <a:t>nce,</a:t>
            </a:r>
          </a:p>
          <a:p>
            <a:pPr defTabSz="342900">
              <a:spcBef>
                <a:spcPts val="0"/>
              </a:spcBef>
            </a:pPr>
            <a:r>
              <a:rPr lang="en-US" sz="1350" dirty="0">
                <a:solidFill>
                  <a:srgbClr val="008000"/>
                </a:solidFill>
                <a:latin typeface="Courier New"/>
                <a:ea typeface="Courier New"/>
                <a:cs typeface="Courier New"/>
                <a:sym typeface="Courier New"/>
              </a:rPr>
              <a:t># "betweenss" is the sum of the </a:t>
            </a:r>
          </a:p>
          <a:p>
            <a:pPr defTabSz="342900">
              <a:spcBef>
                <a:spcPts val="0"/>
              </a:spcBef>
            </a:pPr>
            <a:r>
              <a:rPr lang="en-US" sz="1350" dirty="0">
                <a:solidFill>
                  <a:srgbClr val="008000"/>
                </a:solidFill>
                <a:latin typeface="Courier New"/>
                <a:ea typeface="Courier New"/>
                <a:cs typeface="Courier New"/>
                <a:sym typeface="Courier New"/>
              </a:rPr>
              <a:t># distances between points from </a:t>
            </a:r>
          </a:p>
          <a:p>
            <a:pPr defTabSz="342900">
              <a:spcBef>
                <a:spcPts val="0"/>
              </a:spcBef>
            </a:pPr>
            <a:r>
              <a:rPr lang="en-US" sz="1350" dirty="0">
                <a:solidFill>
                  <a:srgbClr val="008000"/>
                </a:solidFill>
                <a:latin typeface="Courier New"/>
                <a:ea typeface="Courier New"/>
                <a:cs typeface="Courier New"/>
                <a:sym typeface="Courier New"/>
              </a:rPr>
              <a:t># different clusters</a:t>
            </a:r>
            <a:endParaRPr lang="en" sz="1350" dirty="0">
              <a:solidFill>
                <a:srgbClr val="008000"/>
              </a:solidFill>
              <a:latin typeface="Courier New"/>
              <a:ea typeface="Courier New"/>
              <a:cs typeface="Courier New"/>
              <a:sym typeface="Courier New"/>
            </a:endParaRPr>
          </a:p>
          <a:p>
            <a:pPr defTabSz="342900">
              <a:spcBef>
                <a:spcPts val="0"/>
              </a:spcBef>
            </a:pPr>
            <a:r>
              <a:rPr lang="en" sz="1350" b="1" dirty="0">
                <a:solidFill>
                  <a:srgbClr val="FF6600"/>
                </a:solidFill>
                <a:latin typeface="Courier New"/>
                <a:ea typeface="Courier New"/>
                <a:cs typeface="Courier New"/>
                <a:sym typeface="Courier New"/>
              </a:rPr>
              <a:t>n</a:t>
            </a:r>
            <a:r>
              <a:rPr lang="en-US" sz="1350" b="1" dirty="0">
                <a:solidFill>
                  <a:srgbClr val="FF6600"/>
                </a:solidFill>
                <a:latin typeface="Courier New"/>
                <a:ea typeface="Courier New"/>
                <a:cs typeface="Courier New"/>
                <a:sym typeface="Courier New"/>
              </a:rPr>
              <a:t>um_Dem</a:t>
            </a:r>
            <a:r>
              <a:rPr lang="en-US" sz="1350" dirty="0">
                <a:solidFill>
                  <a:srgbClr val="000000"/>
                </a:solidFill>
                <a:latin typeface="Courier New"/>
                <a:ea typeface="Courier New"/>
                <a:cs typeface="Courier New"/>
                <a:sym typeface="Courier New"/>
              </a:rPr>
              <a:t> = kmeans_obj_Dem$betweenss</a:t>
            </a:r>
          </a:p>
          <a:p>
            <a:pPr defTabSz="342900">
              <a:spcBef>
                <a:spcPts val="0"/>
              </a:spcBef>
            </a:pPr>
            <a:endParaRPr lang="en" sz="1350" dirty="0">
              <a:solidFill>
                <a:srgbClr val="008000"/>
              </a:solidFill>
              <a:latin typeface="Courier New"/>
              <a:ea typeface="Courier New"/>
              <a:cs typeface="Courier New"/>
              <a:sym typeface="Courier New"/>
            </a:endParaRPr>
          </a:p>
          <a:p>
            <a:pPr defTabSz="342900">
              <a:spcBef>
                <a:spcPts val="0"/>
              </a:spcBef>
            </a:pPr>
            <a:r>
              <a:rPr lang="en" sz="1350" dirty="0">
                <a:solidFill>
                  <a:srgbClr val="008000"/>
                </a:solidFill>
                <a:latin typeface="Courier New"/>
                <a:ea typeface="Courier New"/>
                <a:cs typeface="Courier New"/>
                <a:sym typeface="Courier New"/>
              </a:rPr>
              <a:t># Total varia</a:t>
            </a:r>
            <a:r>
              <a:rPr lang="en-US" sz="1350" dirty="0">
                <a:solidFill>
                  <a:srgbClr val="008000"/>
                </a:solidFill>
                <a:latin typeface="Courier New"/>
                <a:ea typeface="Courier New"/>
                <a:cs typeface="Courier New"/>
                <a:sym typeface="Courier New"/>
              </a:rPr>
              <a:t>nce</a:t>
            </a:r>
          </a:p>
          <a:p>
            <a:pPr defTabSz="342900">
              <a:spcBef>
                <a:spcPts val="0"/>
              </a:spcBef>
            </a:pPr>
            <a:r>
              <a:rPr lang="en-US" sz="1350" dirty="0">
                <a:solidFill>
                  <a:srgbClr val="008000"/>
                </a:solidFill>
                <a:latin typeface="Courier New"/>
                <a:ea typeface="Courier New"/>
                <a:cs typeface="Courier New"/>
                <a:sym typeface="Courier New"/>
              </a:rPr>
              <a:t># "totss" is the sum of the distances  # between all the points in </a:t>
            </a:r>
          </a:p>
          <a:p>
            <a:pPr defTabSz="342900">
              <a:spcBef>
                <a:spcPts val="0"/>
              </a:spcBef>
            </a:pPr>
            <a:r>
              <a:rPr lang="en-US" sz="1350" dirty="0">
                <a:solidFill>
                  <a:srgbClr val="008000"/>
                </a:solidFill>
                <a:latin typeface="Courier New"/>
                <a:ea typeface="Courier New"/>
                <a:cs typeface="Courier New"/>
                <a:sym typeface="Courier New"/>
              </a:rPr>
              <a:t># the data set</a:t>
            </a:r>
            <a:endParaRPr lang="en" sz="1350" dirty="0">
              <a:solidFill>
                <a:srgbClr val="008000"/>
              </a:solidFill>
              <a:latin typeface="Courier New"/>
              <a:ea typeface="Courier New"/>
              <a:cs typeface="Courier New"/>
              <a:sym typeface="Courier New"/>
            </a:endParaRPr>
          </a:p>
          <a:p>
            <a:pPr defTabSz="342900">
              <a:spcBef>
                <a:spcPts val="0"/>
              </a:spcBef>
            </a:pPr>
            <a:r>
              <a:rPr lang="en" sz="1350" b="1" dirty="0">
                <a:solidFill>
                  <a:srgbClr val="62C5D8"/>
                </a:solidFill>
                <a:latin typeface="Courier New"/>
                <a:ea typeface="Courier New"/>
                <a:cs typeface="Courier New"/>
                <a:sym typeface="Courier New"/>
              </a:rPr>
              <a:t>d</a:t>
            </a:r>
            <a:r>
              <a:rPr lang="en-US" sz="1350" b="1" dirty="0">
                <a:solidFill>
                  <a:srgbClr val="62C5D8"/>
                </a:solidFill>
                <a:latin typeface="Courier New"/>
                <a:ea typeface="Courier New"/>
                <a:cs typeface="Courier New"/>
                <a:sym typeface="Courier New"/>
              </a:rPr>
              <a:t>enom_Dem</a:t>
            </a:r>
            <a:r>
              <a:rPr lang="en-US" sz="1350" dirty="0">
                <a:solidFill>
                  <a:srgbClr val="000000"/>
                </a:solidFill>
                <a:latin typeface="Courier New"/>
                <a:ea typeface="Courier New"/>
                <a:cs typeface="Courier New"/>
                <a:sym typeface="Courier New"/>
              </a:rPr>
              <a:t> = kmeans_obj_Dem$totss</a:t>
            </a:r>
          </a:p>
          <a:p>
            <a:pPr defTabSz="342900">
              <a:spcBef>
                <a:spcPts val="0"/>
              </a:spcBef>
            </a:pPr>
            <a:endParaRPr lang="en" sz="1350" dirty="0">
              <a:solidFill>
                <a:srgbClr val="000000"/>
              </a:solidFill>
              <a:latin typeface="Courier New"/>
              <a:ea typeface="Courier New"/>
              <a:cs typeface="Courier New"/>
              <a:sym typeface="Courier New"/>
            </a:endParaRPr>
          </a:p>
          <a:p>
            <a:pPr defTabSz="342900">
              <a:spcBef>
                <a:spcPts val="0"/>
              </a:spcBef>
            </a:pPr>
            <a:r>
              <a:rPr lang="en" sz="1350" dirty="0">
                <a:solidFill>
                  <a:srgbClr val="008000"/>
                </a:solidFill>
                <a:latin typeface="Courier New"/>
                <a:ea typeface="Courier New"/>
                <a:cs typeface="Courier New"/>
                <a:sym typeface="Courier New"/>
              </a:rPr>
              <a:t># Varia</a:t>
            </a:r>
            <a:r>
              <a:rPr lang="en-US" sz="1350" dirty="0">
                <a:solidFill>
                  <a:srgbClr val="008000"/>
                </a:solidFill>
                <a:latin typeface="Courier New"/>
                <a:ea typeface="Courier New"/>
                <a:cs typeface="Courier New"/>
                <a:sym typeface="Courier New"/>
              </a:rPr>
              <a:t>nce</a:t>
            </a:r>
            <a:r>
              <a:rPr lang="en" sz="1350" dirty="0">
                <a:solidFill>
                  <a:srgbClr val="008000"/>
                </a:solidFill>
                <a:latin typeface="Courier New"/>
                <a:ea typeface="Courier New"/>
                <a:cs typeface="Courier New"/>
                <a:sym typeface="Courier New"/>
              </a:rPr>
              <a:t> accounted for by </a:t>
            </a:r>
          </a:p>
          <a:p>
            <a:pPr defTabSz="342900">
              <a:spcBef>
                <a:spcPts val="0"/>
              </a:spcBef>
            </a:pPr>
            <a:r>
              <a:rPr lang="en" sz="1350" dirty="0">
                <a:solidFill>
                  <a:srgbClr val="008000"/>
                </a:solidFill>
                <a:latin typeface="Courier New"/>
                <a:ea typeface="Courier New"/>
                <a:cs typeface="Courier New"/>
                <a:sym typeface="Courier New"/>
              </a:rPr>
              <a:t># clusters</a:t>
            </a:r>
          </a:p>
          <a:p>
            <a:pPr defTabSz="342900">
              <a:spcBef>
                <a:spcPts val="0"/>
              </a:spcBef>
            </a:pPr>
            <a:r>
              <a:rPr lang="en" sz="1350" b="1" dirty="0">
                <a:solidFill>
                  <a:srgbClr val="FFBD38"/>
                </a:solidFill>
                <a:latin typeface="Courier New"/>
                <a:ea typeface="Courier New"/>
                <a:cs typeface="Courier New"/>
                <a:sym typeface="Courier New"/>
              </a:rPr>
              <a:t>var_exp</a:t>
            </a:r>
            <a:r>
              <a:rPr lang="en-US" sz="1350" b="1" dirty="0">
                <a:solidFill>
                  <a:srgbClr val="FFBD38"/>
                </a:solidFill>
                <a:latin typeface="Courier New"/>
                <a:ea typeface="Courier New"/>
                <a:cs typeface="Courier New"/>
                <a:sym typeface="Courier New"/>
              </a:rPr>
              <a:t>_Dem</a:t>
            </a:r>
            <a:r>
              <a:rPr lang="en" sz="1350" dirty="0">
                <a:solidFill>
                  <a:srgbClr val="000000"/>
                </a:solidFill>
                <a:latin typeface="Courier New"/>
                <a:ea typeface="Courier New"/>
                <a:cs typeface="Courier New"/>
                <a:sym typeface="Courier New"/>
              </a:rPr>
              <a:t> = </a:t>
            </a:r>
            <a:r>
              <a:rPr lang="en" sz="1350" b="1" dirty="0">
                <a:solidFill>
                  <a:srgbClr val="FF6600"/>
                </a:solidFill>
                <a:latin typeface="Courier New"/>
                <a:ea typeface="Courier New"/>
                <a:cs typeface="Courier New"/>
                <a:sym typeface="Courier New"/>
              </a:rPr>
              <a:t>n</a:t>
            </a:r>
            <a:r>
              <a:rPr lang="en-US" sz="1350" b="1" dirty="0" err="1">
                <a:solidFill>
                  <a:srgbClr val="FF6600"/>
                </a:solidFill>
                <a:latin typeface="Courier New"/>
                <a:ea typeface="Courier New"/>
                <a:cs typeface="Courier New"/>
                <a:sym typeface="Courier New"/>
              </a:rPr>
              <a:t>um_Dem</a:t>
            </a:r>
            <a:r>
              <a:rPr lang="en" sz="1350" dirty="0">
                <a:solidFill>
                  <a:srgbClr val="000000"/>
                </a:solidFill>
                <a:latin typeface="Courier New"/>
                <a:ea typeface="Courier New"/>
                <a:cs typeface="Courier New"/>
                <a:sym typeface="Courier New"/>
              </a:rPr>
              <a:t> / </a:t>
            </a:r>
            <a:r>
              <a:rPr lang="en" sz="1350" b="1" dirty="0">
                <a:solidFill>
                  <a:srgbClr val="62C5D8"/>
                </a:solidFill>
                <a:latin typeface="Courier New"/>
                <a:ea typeface="Courier New"/>
                <a:cs typeface="Courier New"/>
                <a:sym typeface="Courier New"/>
              </a:rPr>
              <a:t>d</a:t>
            </a:r>
            <a:r>
              <a:rPr lang="en-US" sz="1350" b="1" dirty="0" err="1">
                <a:solidFill>
                  <a:srgbClr val="62C5D8"/>
                </a:solidFill>
                <a:latin typeface="Courier New"/>
                <a:ea typeface="Courier New"/>
                <a:cs typeface="Courier New"/>
                <a:sym typeface="Courier New"/>
              </a:rPr>
              <a:t>enom_Dem</a:t>
            </a:r>
            <a:endParaRPr lang="en" sz="1350" dirty="0">
              <a:solidFill>
                <a:srgbClr val="000000"/>
              </a:solidFill>
              <a:latin typeface="Courier New"/>
              <a:ea typeface="Courier New"/>
              <a:cs typeface="Courier New"/>
              <a:sym typeface="Courier New"/>
            </a:endParaRPr>
          </a:p>
          <a:p>
            <a:pPr defTabSz="342900">
              <a:spcBef>
                <a:spcPts val="0"/>
              </a:spcBef>
            </a:pPr>
            <a:r>
              <a:rPr lang="en" sz="1350" b="1" dirty="0">
                <a:solidFill>
                  <a:srgbClr val="FFBD38"/>
                </a:solidFill>
                <a:latin typeface="Courier New"/>
                <a:ea typeface="Courier New"/>
                <a:cs typeface="Courier New"/>
                <a:sym typeface="Courier New"/>
              </a:rPr>
              <a:t>var_exp</a:t>
            </a:r>
            <a:r>
              <a:rPr lang="en-US" sz="1350" b="1" dirty="0">
                <a:solidFill>
                  <a:srgbClr val="FFBD38"/>
                </a:solidFill>
                <a:latin typeface="Courier New"/>
                <a:ea typeface="Courier New"/>
                <a:cs typeface="Courier New"/>
                <a:sym typeface="Courier New"/>
              </a:rPr>
              <a:t>_Dem</a:t>
            </a:r>
          </a:p>
          <a:p>
            <a:pPr defTabSz="342900">
              <a:spcBef>
                <a:spcPts val="0"/>
              </a:spcBef>
            </a:pPr>
            <a:r>
              <a:rPr lang="en" sz="1350" dirty="0">
                <a:solidFill>
                  <a:srgbClr val="000000"/>
                </a:solidFill>
                <a:latin typeface="Courier New"/>
                <a:ea typeface="Courier New"/>
                <a:cs typeface="Courier New"/>
                <a:sym typeface="Courier New"/>
              </a:rPr>
              <a:t>[1] 0.7193405</a:t>
            </a:r>
          </a:p>
        </p:txBody>
      </p:sp>
      <p:sp>
        <p:nvSpPr>
          <p:cNvPr id="2" name="Oval 1"/>
          <p:cNvSpPr/>
          <p:nvPr/>
        </p:nvSpPr>
        <p:spPr>
          <a:xfrm>
            <a:off x="611451" y="4648200"/>
            <a:ext cx="1141149" cy="301520"/>
          </a:xfrm>
          <a:prstGeom prst="ellipse">
            <a:avLst/>
          </a:prstGeom>
          <a:noFill/>
          <a:ln w="6350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
        <p:nvSpPr>
          <p:cNvPr id="10" name="Rectangle 9"/>
          <p:cNvSpPr/>
          <p:nvPr/>
        </p:nvSpPr>
        <p:spPr>
          <a:xfrm>
            <a:off x="3815034" y="1371600"/>
            <a:ext cx="471604" cy="230832"/>
          </a:xfrm>
          <a:prstGeom prst="rect">
            <a:avLst/>
          </a:prstGeom>
        </p:spPr>
        <p:txBody>
          <a:bodyPr wrap="none">
            <a:spAutoFit/>
          </a:bodyPr>
          <a:lstStyle/>
          <a:p>
            <a:pPr algn="ctr" defTabSz="342900"/>
            <a:r>
              <a:rPr lang="en-US" sz="90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Script</a:t>
            </a:r>
          </a:p>
        </p:txBody>
      </p:sp>
      <p:pic>
        <p:nvPicPr>
          <p:cNvPr id="12" name="Picture 11"/>
          <p:cNvPicPr>
            <a:picLocks noChangeAspect="1"/>
          </p:cNvPicPr>
          <p:nvPr/>
        </p:nvPicPr>
        <p:blipFill rotWithShape="1">
          <a:blip r:embed="rId3" cstate="print">
            <a:alphaModFix amt="60000"/>
            <a:extLst>
              <a:ext uri="{BEBA8EAE-BF5A-486C-A8C5-ECC9F3942E4B}">
                <a14:imgProps xmlns:a14="http://schemas.microsoft.com/office/drawing/2010/main">
                  <a14:imgLayer r:embed="rId4">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 uri="{28A0092B-C50C-407E-A947-70E740481C1C}">
                <a14:useLocalDpi xmlns:a14="http://schemas.microsoft.com/office/drawing/2010/main"/>
              </a:ext>
            </a:extLst>
          </a:blip>
          <a:srcRect l="6201" t="3669" r="48885" b="39426"/>
          <a:stretch/>
        </p:blipFill>
        <p:spPr>
          <a:xfrm>
            <a:off x="8407446" y="1254237"/>
            <a:ext cx="511520" cy="648072"/>
          </a:xfrm>
          <a:prstGeom prst="rect">
            <a:avLst/>
          </a:prstGeom>
        </p:spPr>
      </p:pic>
      <p:sp>
        <p:nvSpPr>
          <p:cNvPr id="11"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35</a:t>
            </a:fld>
            <a:endParaRPr lang="en-US" dirty="0">
              <a:solidFill>
                <a:srgbClr val="000000"/>
              </a:solidFill>
              <a:sym typeface="Gill Sans" charset="0"/>
            </a:endParaRPr>
          </a:p>
        </p:txBody>
      </p:sp>
      <p:pic>
        <p:nvPicPr>
          <p:cNvPr id="14" name="Picture 13" descr="Chart, scatter chart&#10;&#10;Description automatically generated">
            <a:extLst>
              <a:ext uri="{FF2B5EF4-FFF2-40B4-BE49-F238E27FC236}">
                <a16:creationId xmlns:a16="http://schemas.microsoft.com/office/drawing/2014/main" id="{0074D06D-CEDC-459B-9C1C-78459F924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2057400"/>
            <a:ext cx="4655016" cy="2787894"/>
          </a:xfrm>
          <a:prstGeom prst="rect">
            <a:avLst/>
          </a:prstGeom>
        </p:spPr>
      </p:pic>
    </p:spTree>
    <p:extLst>
      <p:ext uri="{BB962C8B-B14F-4D97-AF65-F5344CB8AC3E}">
        <p14:creationId xmlns:p14="http://schemas.microsoft.com/office/powerpoint/2010/main" val="2503214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pPr algn="l">
              <a:buFont typeface="Arial" panose="020B0604020202020204" pitchFamily="34" charset="0"/>
              <a:buChar char="•"/>
            </a:pPr>
            <a:r>
              <a:rPr lang="en-US" sz="1650" dirty="0">
                <a:solidFill>
                  <a:schemeClr val="tx1"/>
                </a:solidFill>
              </a:rPr>
              <a:t>It’s easier when the number of clusters is known ahead of time, but what if we don't know how many clusters we should have?</a:t>
            </a:r>
            <a:endParaRPr lang="en-US" sz="1425" dirty="0">
              <a:solidFill>
                <a:schemeClr val="tx1"/>
              </a:solidFill>
            </a:endParaRPr>
          </a:p>
          <a:p>
            <a:pPr marL="171450" lvl="1" indent="0">
              <a:buNone/>
            </a:pPr>
            <a:endParaRPr lang="en-US" sz="1425" dirty="0">
              <a:solidFill>
                <a:schemeClr val="tx1"/>
              </a:solidFill>
            </a:endParaRPr>
          </a:p>
          <a:p>
            <a:pPr algn="l">
              <a:buFont typeface="Arial" panose="020B0604020202020204" pitchFamily="34" charset="0"/>
              <a:buChar char="•"/>
            </a:pPr>
            <a:r>
              <a:rPr lang="en-US" sz="1650" dirty="0">
                <a:solidFill>
                  <a:schemeClr val="tx1"/>
                </a:solidFill>
              </a:rPr>
              <a:t>Since different starting points may generate different clusters, we need a way to assess cluster quality as well.</a:t>
            </a:r>
          </a:p>
        </p:txBody>
      </p:sp>
      <p:sp>
        <p:nvSpPr>
          <p:cNvPr id="2" name="Text Placeholder 1"/>
          <p:cNvSpPr>
            <a:spLocks noGrp="1"/>
          </p:cNvSpPr>
          <p:nvPr>
            <p:ph type="body" sz="quarter" idx="15"/>
          </p:nvPr>
        </p:nvSpPr>
        <p:spPr>
          <a:xfrm>
            <a:off x="521550" y="1600200"/>
            <a:ext cx="8127903" cy="743629"/>
          </a:xfrm>
        </p:spPr>
        <p:txBody>
          <a:bodyPr/>
          <a:lstStyle/>
          <a:p>
            <a:r>
              <a:rPr lang="en-US" b="1" dirty="0"/>
              <a:t>How do we choose the number of clusters (i.e. k)?</a:t>
            </a:r>
          </a:p>
        </p:txBody>
      </p:sp>
      <p:sp>
        <p:nvSpPr>
          <p:cNvPr id="4" name="Title 3"/>
          <p:cNvSpPr>
            <a:spLocks noGrp="1"/>
          </p:cNvSpPr>
          <p:nvPr>
            <p:ph type="title"/>
          </p:nvPr>
        </p:nvSpPr>
        <p:spPr/>
        <p:txBody>
          <a:bodyPr/>
          <a:lstStyle/>
          <a:p>
            <a:r>
              <a:rPr lang="en-US" dirty="0"/>
              <a:t>How good is the clustering?</a:t>
            </a:r>
          </a:p>
        </p:txBody>
      </p:sp>
      <p:sp>
        <p:nvSpPr>
          <p:cNvPr id="6"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36</a:t>
            </a:fld>
            <a:endParaRPr lang="en-US" dirty="0">
              <a:solidFill>
                <a:srgbClr val="000000"/>
              </a:solidFill>
              <a:sym typeface="Gill Sans" charset="0"/>
            </a:endParaRPr>
          </a:p>
        </p:txBody>
      </p:sp>
    </p:spTree>
    <p:extLst>
      <p:ext uri="{BB962C8B-B14F-4D97-AF65-F5344CB8AC3E}">
        <p14:creationId xmlns:p14="http://schemas.microsoft.com/office/powerpoint/2010/main" val="3359093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295399"/>
            <a:ext cx="8127903" cy="3415465"/>
          </a:xfrm>
        </p:spPr>
        <p:txBody>
          <a:bodyPr/>
          <a:lstStyle/>
          <a:p>
            <a:pPr marL="342900" indent="-342900">
              <a:buFont typeface="+mj-lt"/>
              <a:buAutoNum type="arabicPeriod"/>
            </a:pPr>
            <a:r>
              <a:rPr lang="en-US" dirty="0"/>
              <a:t>Elbow method</a:t>
            </a:r>
          </a:p>
          <a:p>
            <a:pPr marL="578644" lvl="1" indent="-212527"/>
            <a:r>
              <a:rPr lang="en-US" dirty="0"/>
              <a:t>Computes the percentage of variance explained by clusters for a range of cluster numbers</a:t>
            </a:r>
          </a:p>
          <a:p>
            <a:pPr marL="578644" lvl="1" indent="-212527"/>
            <a:r>
              <a:rPr lang="en-US" dirty="0"/>
              <a:t>Plots a graph so results are easier to see </a:t>
            </a:r>
          </a:p>
          <a:p>
            <a:pPr marL="600671" lvl="1" indent="-234553"/>
            <a:r>
              <a:rPr lang="en-US" dirty="0">
                <a:solidFill>
                  <a:srgbClr val="FF6600"/>
                </a:solidFill>
              </a:rPr>
              <a:t>Not guaranteed to work! It depends on the data in question</a:t>
            </a:r>
          </a:p>
          <a:p>
            <a:pPr marL="342900" indent="-342900">
              <a:buFont typeface="+mj-lt"/>
              <a:buAutoNum type="arabicPeriod"/>
            </a:pPr>
            <a:endParaRPr lang="en-US" dirty="0"/>
          </a:p>
          <a:p>
            <a:pPr marL="342900" indent="-342900">
              <a:buFont typeface="+mj-lt"/>
              <a:buAutoNum type="arabicPeriod"/>
            </a:pPr>
            <a:r>
              <a:rPr lang="en-US" dirty="0"/>
              <a:t> </a:t>
            </a:r>
            <a:r>
              <a:rPr lang="en-US" dirty="0">
                <a:latin typeface="Courier New"/>
                <a:cs typeface="Courier New"/>
              </a:rPr>
              <a:t>NbClust</a:t>
            </a:r>
            <a:endParaRPr lang="en-US" dirty="0"/>
          </a:p>
          <a:p>
            <a:pPr marL="342900" indent="-342900">
              <a:buFont typeface="+mj-lt"/>
              <a:buAutoNum type="arabicPeriod"/>
            </a:pPr>
            <a:endParaRPr lang="en-US" dirty="0"/>
          </a:p>
        </p:txBody>
      </p:sp>
      <p:sp>
        <p:nvSpPr>
          <p:cNvPr id="3" name="Title 2"/>
          <p:cNvSpPr>
            <a:spLocks noGrp="1"/>
          </p:cNvSpPr>
          <p:nvPr>
            <p:ph type="title"/>
          </p:nvPr>
        </p:nvSpPr>
        <p:spPr/>
        <p:txBody>
          <a:bodyPr/>
          <a:lstStyle/>
          <a:p>
            <a:r>
              <a:rPr lang="en-US" dirty="0"/>
              <a:t>How to select k: two methods</a:t>
            </a:r>
          </a:p>
        </p:txBody>
      </p:sp>
      <p:sp>
        <p:nvSpPr>
          <p:cNvPr id="6" name="Rectangle 5"/>
          <p:cNvSpPr/>
          <p:nvPr/>
        </p:nvSpPr>
        <p:spPr>
          <a:xfrm>
            <a:off x="179475" y="3395454"/>
            <a:ext cx="3249525" cy="1061829"/>
          </a:xfrm>
          <a:prstGeom prst="rect">
            <a:avLst/>
          </a:prstGeom>
        </p:spPr>
        <p:txBody>
          <a:bodyPr wrap="square">
            <a:spAutoFit/>
          </a:bodyPr>
          <a:lstStyle/>
          <a:p>
            <a:pPr marL="410171" lvl="1" indent="-238721" defTabSz="171450" fontAlgn="auto">
              <a:spcBef>
                <a:spcPct val="20000"/>
              </a:spcBef>
              <a:spcAft>
                <a:spcPts val="0"/>
              </a:spcAft>
              <a:buClr>
                <a:srgbClr val="FF6600"/>
              </a:buClr>
              <a:buFont typeface="Arial"/>
              <a:buChar char="–"/>
            </a:pPr>
            <a:r>
              <a:rPr lang="en-US" sz="1575" dirty="0">
                <a:solidFill>
                  <a:srgbClr val="333333"/>
                </a:solidFill>
                <a:latin typeface="Lato Light"/>
                <a:ea typeface="+mn-ea"/>
                <a:cs typeface="Lato Light"/>
                <a:sym typeface="Gill Sans" charset="0"/>
              </a:rPr>
              <a:t>Runs 30 different tests and provides “majority vote” for the best number of clusters (k’s) to use</a:t>
            </a:r>
          </a:p>
        </p:txBody>
      </p:sp>
      <p:pic>
        <p:nvPicPr>
          <p:cNvPr id="7" name="Picture 6"/>
          <p:cNvPicPr>
            <a:picLocks noChangeAspect="1"/>
          </p:cNvPicPr>
          <p:nvPr/>
        </p:nvPicPr>
        <p:blipFill>
          <a:blip r:embed="rId3"/>
          <a:stretch>
            <a:fillRect/>
          </a:stretch>
        </p:blipFill>
        <p:spPr>
          <a:xfrm>
            <a:off x="3340969" y="3040146"/>
            <a:ext cx="5803031" cy="3284454"/>
          </a:xfrm>
          <a:prstGeom prst="rect">
            <a:avLst/>
          </a:prstGeom>
        </p:spPr>
      </p:pic>
      <p:sp>
        <p:nvSpPr>
          <p:cNvPr id="8"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37</a:t>
            </a:fld>
            <a:endParaRPr lang="en-US" dirty="0">
              <a:solidFill>
                <a:srgbClr val="000000"/>
              </a:solidFill>
              <a:sym typeface="Gill Sans" charset="0"/>
            </a:endParaRPr>
          </a:p>
        </p:txBody>
      </p:sp>
    </p:spTree>
    <p:extLst>
      <p:ext uri="{BB962C8B-B14F-4D97-AF65-F5344CB8AC3E}">
        <p14:creationId xmlns:p14="http://schemas.microsoft.com/office/powerpoint/2010/main" val="21851325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lbow_data_Dem.jpe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9033" y="2644225"/>
            <a:ext cx="4023447" cy="2632718"/>
          </a:xfrm>
          <a:prstGeom prst="rect">
            <a:avLst/>
          </a:prstGeom>
        </p:spPr>
      </p:pic>
      <p:sp>
        <p:nvSpPr>
          <p:cNvPr id="6" name="Text Placeholder 5"/>
          <p:cNvSpPr>
            <a:spLocks noGrp="1"/>
          </p:cNvSpPr>
          <p:nvPr>
            <p:ph type="body" sz="quarter" idx="15"/>
          </p:nvPr>
        </p:nvSpPr>
        <p:spPr>
          <a:xfrm>
            <a:off x="1048109" y="1781817"/>
            <a:ext cx="7047783" cy="743629"/>
          </a:xfrm>
        </p:spPr>
        <p:txBody>
          <a:bodyPr/>
          <a:lstStyle/>
          <a:p>
            <a:r>
              <a:rPr lang="en-US" dirty="0"/>
              <a:t>Looking for the kink in graph of  inter-cluster variance / total variance</a:t>
            </a:r>
          </a:p>
        </p:txBody>
      </p:sp>
      <p:sp>
        <p:nvSpPr>
          <p:cNvPr id="3" name="Title 2"/>
          <p:cNvSpPr>
            <a:spLocks noGrp="1"/>
          </p:cNvSpPr>
          <p:nvPr>
            <p:ph type="title"/>
          </p:nvPr>
        </p:nvSpPr>
        <p:spPr/>
        <p:txBody>
          <a:bodyPr/>
          <a:lstStyle/>
          <a:p>
            <a:r>
              <a:rPr lang="en-US" dirty="0"/>
              <a:t>Elbow method: measure variance</a:t>
            </a:r>
          </a:p>
        </p:txBody>
      </p:sp>
      <p:sp>
        <p:nvSpPr>
          <p:cNvPr id="9" name="Rectangle 8"/>
          <p:cNvSpPr/>
          <p:nvPr/>
        </p:nvSpPr>
        <p:spPr>
          <a:xfrm>
            <a:off x="1578653" y="5287804"/>
            <a:ext cx="1837362" cy="438582"/>
          </a:xfrm>
          <a:prstGeom prst="rect">
            <a:avLst/>
          </a:prstGeom>
        </p:spPr>
        <p:txBody>
          <a:bodyPr wrap="none">
            <a:spAutoFit/>
          </a:bodyPr>
          <a:lstStyle/>
          <a:p>
            <a:pPr algn="ctr" defTabSz="342900"/>
            <a:r>
              <a:rPr lang="en-US" sz="225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Roboto Condensed"/>
              </a:rPr>
              <a:t>Original data</a:t>
            </a:r>
            <a:endParaRPr lang="en-US" sz="2100" dirty="0">
              <a:solidFill>
                <a:srgbClr val="000000"/>
              </a:solidFill>
              <a:latin typeface="Gill Sans" charset="0"/>
              <a:sym typeface="Gill Sans" charset="0"/>
            </a:endParaRPr>
          </a:p>
        </p:txBody>
      </p:sp>
      <p:sp>
        <p:nvSpPr>
          <p:cNvPr id="10" name="Rectangle 9"/>
          <p:cNvSpPr/>
          <p:nvPr/>
        </p:nvSpPr>
        <p:spPr>
          <a:xfrm>
            <a:off x="5818463" y="5287804"/>
            <a:ext cx="2024913" cy="438582"/>
          </a:xfrm>
          <a:prstGeom prst="rect">
            <a:avLst/>
          </a:prstGeom>
        </p:spPr>
        <p:txBody>
          <a:bodyPr wrap="none">
            <a:spAutoFit/>
          </a:bodyPr>
          <a:lstStyle/>
          <a:p>
            <a:pPr algn="ctr" defTabSz="342900"/>
            <a:r>
              <a:rPr lang="en-US" sz="225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Roboto Condensed"/>
              </a:rPr>
              <a:t>Elbow method</a:t>
            </a:r>
            <a:endParaRPr lang="en-US" sz="2100" dirty="0">
              <a:solidFill>
                <a:srgbClr val="000000"/>
              </a:solidFill>
              <a:latin typeface="Gill Sans" charset="0"/>
              <a:sym typeface="Gill Sans" charset="0"/>
            </a:endParaRPr>
          </a:p>
        </p:txBody>
      </p:sp>
      <p:sp>
        <p:nvSpPr>
          <p:cNvPr id="12" name="Rectangle 11"/>
          <p:cNvSpPr/>
          <p:nvPr/>
        </p:nvSpPr>
        <p:spPr>
          <a:xfrm>
            <a:off x="5782992" y="3260402"/>
            <a:ext cx="772969" cy="403957"/>
          </a:xfrm>
          <a:prstGeom prst="rect">
            <a:avLst/>
          </a:prstGeom>
        </p:spPr>
        <p:txBody>
          <a:bodyPr wrap="none">
            <a:spAutoFit/>
          </a:bodyPr>
          <a:lstStyle/>
          <a:p>
            <a:pPr algn="ctr" defTabSz="342900"/>
            <a:r>
              <a:rPr lang="en-US" sz="2025"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Roboto Condensed"/>
              </a:rPr>
              <a:t>k = 2</a:t>
            </a:r>
            <a:endParaRPr lang="en-US" sz="2100" dirty="0">
              <a:solidFill>
                <a:srgbClr val="000000"/>
              </a:solidFill>
              <a:latin typeface="Gill Sans" charset="0"/>
              <a:sym typeface="Gill Sans" charset="0"/>
            </a:endParaRPr>
          </a:p>
        </p:txBody>
      </p:sp>
      <p:sp>
        <p:nvSpPr>
          <p:cNvPr id="14" name="Down Arrow 13"/>
          <p:cNvSpPr/>
          <p:nvPr/>
        </p:nvSpPr>
        <p:spPr>
          <a:xfrm rot="19053521">
            <a:off x="5284631" y="2461766"/>
            <a:ext cx="324036" cy="797323"/>
          </a:xfrm>
          <a:prstGeom prst="downArrow">
            <a:avLst/>
          </a:prstGeom>
          <a:solidFill>
            <a:srgbClr val="ECB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pic>
        <p:nvPicPr>
          <p:cNvPr id="11" name="Picture 10"/>
          <p:cNvPicPr>
            <a:picLocks noChangeAspect="1"/>
          </p:cNvPicPr>
          <p:nvPr/>
        </p:nvPicPr>
        <p:blipFill rotWithShape="1">
          <a:blip r:embed="rId4" cstate="print">
            <a:alphaModFix amt="60000"/>
            <a:extLst>
              <a:ext uri="{BEBA8EAE-BF5A-486C-A8C5-ECC9F3942E4B}">
                <a14:imgProps xmlns:a14="http://schemas.microsoft.com/office/drawing/2010/main">
                  <a14:imgLayer r:embed="rId5">
                    <a14:imgEffect>
                      <a14:backgroundRemoval t="2326" b="60631" l="10465" r="46512">
                        <a14:foregroundMark x1="25415" y1="2326" x2="25415" y2="2326"/>
                        <a14:foregroundMark x1="31229" y1="60631" x2="31229" y2="60631"/>
                        <a14:foregroundMark x1="39535" y1="55980" x2="39535" y2="55980"/>
                        <a14:foregroundMark x1="27409" y1="9967" x2="27409" y2="9967"/>
                        <a14:foregroundMark x1="27907" y1="16611" x2="27907" y2="16611"/>
                        <a14:foregroundMark x1="28239" y1="20266" x2="28239" y2="20266"/>
                        <a14:foregroundMark x1="27409" y1="13621" x2="27409" y2="13621"/>
                        <a14:foregroundMark x1="27907" y1="14452" x2="27907" y2="14452"/>
                        <a14:foregroundMark x1="28738" y1="21429" x2="28738" y2="21429"/>
                        <a14:backgroundMark x1="38870" y1="55482" x2="38870" y2="55482"/>
                      </a14:backgroundRemoval>
                    </a14:imgEffect>
                  </a14:imgLayer>
                </a14:imgProps>
              </a:ext>
              <a:ext uri="{28A0092B-C50C-407E-A947-70E740481C1C}">
                <a14:useLocalDpi xmlns:a14="http://schemas.microsoft.com/office/drawing/2010/main"/>
              </a:ext>
            </a:extLst>
          </a:blip>
          <a:srcRect l="6201" t="3669" r="48885" b="39426"/>
          <a:stretch/>
        </p:blipFill>
        <p:spPr>
          <a:xfrm>
            <a:off x="8218942" y="1754814"/>
            <a:ext cx="511520" cy="648072"/>
          </a:xfrm>
          <a:prstGeom prst="rect">
            <a:avLst/>
          </a:prstGeom>
        </p:spPr>
      </p:pic>
      <p:sp>
        <p:nvSpPr>
          <p:cNvPr id="16"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38</a:t>
            </a:fld>
            <a:endParaRPr lang="en-US" dirty="0">
              <a:solidFill>
                <a:srgbClr val="000000"/>
              </a:solidFill>
              <a:sym typeface="Gill Sans" charset="0"/>
            </a:endParaRPr>
          </a:p>
        </p:txBody>
      </p:sp>
      <p:pic>
        <p:nvPicPr>
          <p:cNvPr id="7" name="Picture 6" descr="Chart, scatter chart&#10;&#10;Description automatically generated">
            <a:extLst>
              <a:ext uri="{FF2B5EF4-FFF2-40B4-BE49-F238E27FC236}">
                <a16:creationId xmlns:a16="http://schemas.microsoft.com/office/drawing/2014/main" id="{C170A1A5-373B-4D07-98D7-22BCC731D4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42" y="2525447"/>
            <a:ext cx="4626528" cy="2633716"/>
          </a:xfrm>
          <a:prstGeom prst="rect">
            <a:avLst/>
          </a:prstGeom>
        </p:spPr>
      </p:pic>
    </p:spTree>
    <p:extLst>
      <p:ext uri="{BB962C8B-B14F-4D97-AF65-F5344CB8AC3E}">
        <p14:creationId xmlns:p14="http://schemas.microsoft.com/office/powerpoint/2010/main" val="1193059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7544" y="1970838"/>
            <a:ext cx="8290477" cy="1249821"/>
          </a:xfrm>
          <a:prstGeom prst="rect">
            <a:avLst/>
          </a:prstGeom>
        </p:spPr>
      </p:pic>
      <p:sp>
        <p:nvSpPr>
          <p:cNvPr id="3" name="Title 2"/>
          <p:cNvSpPr>
            <a:spLocks noGrp="1"/>
          </p:cNvSpPr>
          <p:nvPr>
            <p:ph type="title"/>
          </p:nvPr>
        </p:nvSpPr>
        <p:spPr/>
        <p:txBody>
          <a:bodyPr/>
          <a:lstStyle/>
          <a:p>
            <a:r>
              <a:rPr lang="en-US" dirty="0">
                <a:latin typeface="Courier New"/>
                <a:cs typeface="Courier New"/>
              </a:rPr>
              <a:t>NbClust</a:t>
            </a:r>
            <a:r>
              <a:rPr lang="en-US" dirty="0"/>
              <a:t>: k by majority vote</a:t>
            </a:r>
          </a:p>
        </p:txBody>
      </p:sp>
      <p:sp>
        <p:nvSpPr>
          <p:cNvPr id="8" name="Content Placeholder 1"/>
          <p:cNvSpPr txBox="1">
            <a:spLocks/>
          </p:cNvSpPr>
          <p:nvPr/>
        </p:nvSpPr>
        <p:spPr>
          <a:xfrm>
            <a:off x="521550" y="3429000"/>
            <a:ext cx="8127903" cy="864096"/>
          </a:xfrm>
          <a:prstGeom prst="rect">
            <a:avLst/>
          </a:prstGeom>
        </p:spPr>
        <p:txBody>
          <a:bodyPr vert="horz" lIns="34290" tIns="17145" rIns="34290" bIns="17145" rtlCol="0">
            <a:normAutofit/>
          </a:bodyPr>
          <a:lstStyle>
            <a:lvl1pPr marL="461963" indent="-461963" algn="l" defTabSz="457200" rtl="0" eaLnBrk="1" latinLnBrk="0" hangingPunct="1">
              <a:spcBef>
                <a:spcPct val="20000"/>
              </a:spcBef>
              <a:buClr>
                <a:srgbClr val="FF6600"/>
              </a:buClr>
              <a:buFont typeface="Arial"/>
              <a:buChar char="•"/>
              <a:defRPr sz="4800" kern="1200">
                <a:solidFill>
                  <a:srgbClr val="333333"/>
                </a:solidFill>
                <a:latin typeface="Lato Light"/>
                <a:ea typeface="+mn-ea"/>
                <a:cs typeface="Lato Light"/>
              </a:defRPr>
            </a:lvl1pPr>
            <a:lvl2pPr marL="923925" indent="-466725" algn="l" defTabSz="457200" rtl="0" eaLnBrk="1" latinLnBrk="0" hangingPunct="1">
              <a:spcBef>
                <a:spcPct val="20000"/>
              </a:spcBef>
              <a:buClr>
                <a:srgbClr val="FF6600"/>
              </a:buClr>
              <a:buFont typeface="Arial"/>
              <a:buChar char="–"/>
              <a:defRPr sz="4200" kern="1200">
                <a:solidFill>
                  <a:srgbClr val="333333"/>
                </a:solidFill>
                <a:latin typeface="Lato Light"/>
                <a:ea typeface="+mn-ea"/>
                <a:cs typeface="Lato Light"/>
              </a:defRPr>
            </a:lvl2pPr>
            <a:lvl3pPr marL="1366838" indent="-452438" algn="l" defTabSz="457200" rtl="0" eaLnBrk="1" latinLnBrk="0" hangingPunct="1">
              <a:spcBef>
                <a:spcPct val="20000"/>
              </a:spcBef>
              <a:buClr>
                <a:srgbClr val="FF6600"/>
              </a:buClr>
              <a:buFont typeface="Arial"/>
              <a:buChar char="•"/>
              <a:defRPr sz="3600" kern="1200">
                <a:solidFill>
                  <a:srgbClr val="333333"/>
                </a:solidFill>
                <a:latin typeface="Lato Light"/>
                <a:ea typeface="+mn-ea"/>
                <a:cs typeface="Lato Light"/>
              </a:defRPr>
            </a:lvl3pPr>
            <a:lvl4pPr marL="1828800" indent="-457200"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4pPr>
            <a:lvl5pPr marL="2289175" indent="-460375" algn="l" defTabSz="457200" rtl="0" eaLnBrk="1" latinLnBrk="0" hangingPunct="1">
              <a:spcBef>
                <a:spcPct val="20000"/>
              </a:spcBef>
              <a:buClr>
                <a:srgbClr val="FF6600"/>
              </a:buClr>
              <a:buFont typeface="Arial"/>
              <a:buChar char="»"/>
              <a:defRPr sz="3000" kern="1200">
                <a:solidFill>
                  <a:srgbClr val="333333"/>
                </a:solidFill>
                <a:latin typeface="Lato Light"/>
                <a:ea typeface="+mn-ea"/>
                <a:cs typeface="Lat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3236" indent="-173236" defTabSz="171450"/>
            <a:r>
              <a:rPr lang="en-US" sz="1800" dirty="0">
                <a:solidFill>
                  <a:prstClr val="black"/>
                </a:solidFill>
                <a:ea typeface="Courier New"/>
                <a:sym typeface="Courier New"/>
              </a:rPr>
              <a:t>We want to visualize a histogram to make it obvious how many votes there are for each number of clusters </a:t>
            </a:r>
            <a:endParaRPr lang="en-US" sz="1800" dirty="0">
              <a:solidFill>
                <a:srgbClr val="FF6600"/>
              </a:solidFill>
              <a:sym typeface="Gill Sans" charset="0"/>
            </a:endParaRPr>
          </a:p>
        </p:txBody>
      </p:sp>
      <p:sp>
        <p:nvSpPr>
          <p:cNvPr id="7"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39</a:t>
            </a:fld>
            <a:endParaRPr lang="en-US" dirty="0">
              <a:solidFill>
                <a:srgbClr val="000000"/>
              </a:solidFill>
              <a:sym typeface="Gill Sans" charset="0"/>
            </a:endParaRPr>
          </a:p>
        </p:txBody>
      </p:sp>
    </p:spTree>
    <p:extLst>
      <p:ext uri="{BB962C8B-B14F-4D97-AF65-F5344CB8AC3E}">
        <p14:creationId xmlns:p14="http://schemas.microsoft.com/office/powerpoint/2010/main" val="779614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A8C93C-2B59-4D4D-972C-D9811E7A01C8}"/>
              </a:ext>
            </a:extLst>
          </p:cNvPr>
          <p:cNvSpPr>
            <a:spLocks noGrp="1"/>
          </p:cNvSpPr>
          <p:nvPr>
            <p:ph type="sldNum" sz="quarter" idx="4"/>
          </p:nvPr>
        </p:nvSpPr>
        <p:spPr/>
        <p:txBody>
          <a:bodyPr/>
          <a:lstStyle/>
          <a:p>
            <a:fld id="{A2644288-DBB5-B146-A4C9-3FE617AA0A71}" type="slidenum">
              <a:rPr lang="en-US" smtClean="0"/>
              <a:pPr/>
              <a:t>4</a:t>
            </a:fld>
            <a:endParaRPr lang="en-US" dirty="0"/>
          </a:p>
        </p:txBody>
      </p:sp>
      <p:sp>
        <p:nvSpPr>
          <p:cNvPr id="7" name="Rectangle 3">
            <a:extLst>
              <a:ext uri="{FF2B5EF4-FFF2-40B4-BE49-F238E27FC236}">
                <a16:creationId xmlns:a16="http://schemas.microsoft.com/office/drawing/2014/main" id="{E19A70A2-C308-42AC-B6FE-E0944A34C9B5}"/>
              </a:ext>
            </a:extLst>
          </p:cNvPr>
          <p:cNvSpPr txBox="1">
            <a:spLocks noChangeArrowheads="1"/>
          </p:cNvSpPr>
          <p:nvPr/>
        </p:nvSpPr>
        <p:spPr bwMode="auto">
          <a:xfrm>
            <a:off x="1043608" y="1768170"/>
            <a:ext cx="6858001" cy="3769519"/>
          </a:xfrm>
          <a:prstGeom prst="rect">
            <a:avLst/>
          </a:prstGeom>
          <a:solidFill>
            <a:schemeClr val="bg1"/>
          </a:solidFill>
          <a:ln w="9525">
            <a:noFill/>
            <a:miter lim="800000"/>
            <a:headEnd/>
            <a:tailEnd/>
          </a:ln>
        </p:spPr>
        <p:txBody>
          <a:bodyPr lIns="68546" tIns="34271" rIns="68546" bIns="34271"/>
          <a:lstStyle/>
          <a:p>
            <a:pPr marL="257482" indent="-257482" defTabSz="685426">
              <a:lnSpc>
                <a:spcPct val="120000"/>
              </a:lnSpc>
              <a:spcBef>
                <a:spcPct val="20000"/>
              </a:spcBef>
              <a:buClr>
                <a:srgbClr val="3333CC"/>
              </a:buClr>
              <a:buSzPct val="60000"/>
              <a:buFont typeface="Wingdings" pitchFamily="2" charset="2"/>
              <a:buChar char="n"/>
              <a:defRPr/>
            </a:pPr>
            <a:r>
              <a:rPr lang="en-US" sz="1950" kern="0" dirty="0">
                <a:solidFill>
                  <a:schemeClr val="accent1">
                    <a:lumMod val="50000"/>
                  </a:schemeClr>
                </a:solidFill>
                <a:latin typeface="Tahoma"/>
              </a:rPr>
              <a:t>Given  </a:t>
            </a:r>
            <a:r>
              <a:rPr lang="en-US" sz="1950" b="1" i="1" kern="0" dirty="0">
                <a:solidFill>
                  <a:schemeClr val="accent1">
                    <a:lumMod val="50000"/>
                  </a:schemeClr>
                </a:solidFill>
                <a:latin typeface="Tahoma"/>
              </a:rPr>
              <a:t>D </a:t>
            </a:r>
            <a:r>
              <a:rPr lang="en-US" sz="1950" kern="0" dirty="0">
                <a:solidFill>
                  <a:schemeClr val="accent1">
                    <a:lumMod val="50000"/>
                  </a:schemeClr>
                </a:solidFill>
                <a:latin typeface="Tahoma"/>
              </a:rPr>
              <a:t>:{2,4,10,12,3,11,20,25,30},  and  k=2 clusters</a:t>
            </a:r>
          </a:p>
          <a:p>
            <a:pPr marL="257482" indent="-257482" defTabSz="685426">
              <a:lnSpc>
                <a:spcPct val="120000"/>
              </a:lnSpc>
              <a:spcBef>
                <a:spcPct val="20000"/>
              </a:spcBef>
              <a:buClr>
                <a:srgbClr val="3333CC"/>
              </a:buClr>
              <a:buSzPct val="60000"/>
              <a:buFont typeface="Wingdings" pitchFamily="2" charset="2"/>
              <a:buChar char="n"/>
              <a:defRPr/>
            </a:pPr>
            <a:r>
              <a:rPr lang="en-US" sz="1950" kern="0" dirty="0">
                <a:solidFill>
                  <a:schemeClr val="accent1">
                    <a:lumMod val="50000"/>
                  </a:schemeClr>
                </a:solidFill>
                <a:latin typeface="Tahoma"/>
              </a:rPr>
              <a:t>Randomly assign the means:  m</a:t>
            </a:r>
            <a:r>
              <a:rPr lang="en-US" sz="1950" kern="0" baseline="-25000" dirty="0">
                <a:solidFill>
                  <a:schemeClr val="accent1">
                    <a:lumMod val="50000"/>
                  </a:schemeClr>
                </a:solidFill>
                <a:latin typeface="Tahoma"/>
              </a:rPr>
              <a:t>1</a:t>
            </a:r>
            <a:r>
              <a:rPr lang="en-US" sz="1950" kern="0" dirty="0">
                <a:solidFill>
                  <a:schemeClr val="accent1">
                    <a:lumMod val="50000"/>
                  </a:schemeClr>
                </a:solidFill>
                <a:latin typeface="Tahoma"/>
              </a:rPr>
              <a:t>=3, m</a:t>
            </a:r>
            <a:r>
              <a:rPr lang="en-US" sz="1950" kern="0" baseline="-25000" dirty="0">
                <a:solidFill>
                  <a:schemeClr val="accent1">
                    <a:lumMod val="50000"/>
                  </a:schemeClr>
                </a:solidFill>
                <a:latin typeface="Tahoma"/>
              </a:rPr>
              <a:t>2</a:t>
            </a:r>
            <a:r>
              <a:rPr lang="en-US" sz="1950" kern="0" dirty="0">
                <a:solidFill>
                  <a:schemeClr val="accent1">
                    <a:lumMod val="50000"/>
                  </a:schemeClr>
                </a:solidFill>
                <a:latin typeface="Tahoma"/>
              </a:rPr>
              <a:t>=4</a:t>
            </a:r>
          </a:p>
          <a:p>
            <a:pPr marL="257482" indent="-257482" defTabSz="685426">
              <a:lnSpc>
                <a:spcPct val="120000"/>
              </a:lnSpc>
              <a:spcBef>
                <a:spcPct val="20000"/>
              </a:spcBef>
              <a:buClr>
                <a:srgbClr val="3333CC"/>
              </a:buClr>
              <a:buSzPct val="60000"/>
              <a:buFont typeface="Wingdings" pitchFamily="2" charset="2"/>
              <a:buChar char="n"/>
              <a:defRPr/>
            </a:pPr>
            <a:r>
              <a:rPr lang="en-US" sz="1875" kern="0" dirty="0">
                <a:solidFill>
                  <a:schemeClr val="accent1">
                    <a:lumMod val="50000"/>
                  </a:schemeClr>
                </a:solidFill>
                <a:latin typeface="Tahoma"/>
              </a:rPr>
              <a:t>K</a:t>
            </a:r>
            <a:r>
              <a:rPr lang="en-US" sz="1875" kern="0" baseline="-25000" dirty="0">
                <a:solidFill>
                  <a:schemeClr val="accent1">
                    <a:lumMod val="50000"/>
                  </a:schemeClr>
                </a:solidFill>
                <a:latin typeface="Tahoma"/>
              </a:rPr>
              <a:t>1</a:t>
            </a:r>
            <a:r>
              <a:rPr lang="en-US" sz="1875" kern="0" dirty="0">
                <a:solidFill>
                  <a:schemeClr val="accent1">
                    <a:lumMod val="50000"/>
                  </a:schemeClr>
                </a:solidFill>
                <a:latin typeface="Tahoma"/>
              </a:rPr>
              <a:t>={2,3}, K</a:t>
            </a:r>
            <a:r>
              <a:rPr lang="en-US" sz="1875" kern="0" baseline="-25000" dirty="0">
                <a:solidFill>
                  <a:schemeClr val="accent1">
                    <a:lumMod val="50000"/>
                  </a:schemeClr>
                </a:solidFill>
                <a:latin typeface="Tahoma"/>
              </a:rPr>
              <a:t>2</a:t>
            </a:r>
            <a:r>
              <a:rPr lang="en-US" sz="1875" kern="0" dirty="0">
                <a:solidFill>
                  <a:schemeClr val="accent1">
                    <a:lumMod val="50000"/>
                  </a:schemeClr>
                </a:solidFill>
                <a:latin typeface="Tahoma"/>
              </a:rPr>
              <a:t>={4,10,12,11,20,25,30}, m</a:t>
            </a:r>
            <a:r>
              <a:rPr lang="en-US" sz="1875" kern="0" baseline="-25000" dirty="0">
                <a:solidFill>
                  <a:schemeClr val="accent1">
                    <a:lumMod val="50000"/>
                  </a:schemeClr>
                </a:solidFill>
                <a:latin typeface="Tahoma"/>
              </a:rPr>
              <a:t>1</a:t>
            </a:r>
            <a:r>
              <a:rPr lang="en-US" sz="1875" kern="0" dirty="0">
                <a:solidFill>
                  <a:schemeClr val="accent1">
                    <a:lumMod val="50000"/>
                  </a:schemeClr>
                </a:solidFill>
                <a:latin typeface="Tahoma"/>
              </a:rPr>
              <a:t>=2.5, m</a:t>
            </a:r>
            <a:r>
              <a:rPr lang="en-US" sz="1875" kern="0" baseline="-25000" dirty="0">
                <a:solidFill>
                  <a:schemeClr val="accent1">
                    <a:lumMod val="50000"/>
                  </a:schemeClr>
                </a:solidFill>
                <a:latin typeface="Tahoma"/>
              </a:rPr>
              <a:t>2</a:t>
            </a:r>
            <a:r>
              <a:rPr lang="en-US" sz="1875" kern="0" dirty="0">
                <a:solidFill>
                  <a:schemeClr val="accent1">
                    <a:lumMod val="50000"/>
                  </a:schemeClr>
                </a:solidFill>
                <a:latin typeface="Tahoma"/>
              </a:rPr>
              <a:t>=16</a:t>
            </a:r>
          </a:p>
          <a:p>
            <a:pPr marL="257482" indent="-257482" defTabSz="685426">
              <a:lnSpc>
                <a:spcPct val="120000"/>
              </a:lnSpc>
              <a:spcBef>
                <a:spcPct val="20000"/>
              </a:spcBef>
              <a:buClr>
                <a:srgbClr val="3333CC"/>
              </a:buClr>
              <a:buSzPct val="60000"/>
              <a:buFont typeface="Wingdings" pitchFamily="2" charset="2"/>
              <a:buChar char="n"/>
              <a:defRPr/>
            </a:pPr>
            <a:r>
              <a:rPr lang="en-US" sz="1875" kern="0" dirty="0">
                <a:solidFill>
                  <a:schemeClr val="accent1">
                    <a:lumMod val="50000"/>
                  </a:schemeClr>
                </a:solidFill>
                <a:latin typeface="Tahoma"/>
              </a:rPr>
              <a:t>K</a:t>
            </a:r>
            <a:r>
              <a:rPr lang="en-US" sz="1875" kern="0" baseline="-25000" dirty="0">
                <a:solidFill>
                  <a:schemeClr val="accent1">
                    <a:lumMod val="50000"/>
                  </a:schemeClr>
                </a:solidFill>
                <a:latin typeface="Tahoma"/>
              </a:rPr>
              <a:t>1</a:t>
            </a:r>
            <a:r>
              <a:rPr lang="en-US" sz="1875" kern="0" dirty="0">
                <a:solidFill>
                  <a:schemeClr val="accent1">
                    <a:lumMod val="50000"/>
                  </a:schemeClr>
                </a:solidFill>
                <a:latin typeface="Tahoma"/>
              </a:rPr>
              <a:t>={2,3,4}, K</a:t>
            </a:r>
            <a:r>
              <a:rPr lang="en-US" sz="1875" kern="0" baseline="-25000" dirty="0">
                <a:solidFill>
                  <a:schemeClr val="accent1">
                    <a:lumMod val="50000"/>
                  </a:schemeClr>
                </a:solidFill>
                <a:latin typeface="Tahoma"/>
              </a:rPr>
              <a:t>2</a:t>
            </a:r>
            <a:r>
              <a:rPr lang="en-US" sz="1875" kern="0" dirty="0">
                <a:solidFill>
                  <a:schemeClr val="accent1">
                    <a:lumMod val="50000"/>
                  </a:schemeClr>
                </a:solidFill>
                <a:latin typeface="Tahoma"/>
              </a:rPr>
              <a:t>={10,12,11,20,25,30}, m</a:t>
            </a:r>
            <a:r>
              <a:rPr lang="en-US" sz="1875" kern="0" baseline="-25000" dirty="0">
                <a:solidFill>
                  <a:schemeClr val="accent1">
                    <a:lumMod val="50000"/>
                  </a:schemeClr>
                </a:solidFill>
                <a:latin typeface="Tahoma"/>
              </a:rPr>
              <a:t>1</a:t>
            </a:r>
            <a:r>
              <a:rPr lang="en-US" sz="1875" kern="0" dirty="0">
                <a:solidFill>
                  <a:schemeClr val="accent1">
                    <a:lumMod val="50000"/>
                  </a:schemeClr>
                </a:solidFill>
                <a:latin typeface="Tahoma"/>
              </a:rPr>
              <a:t>=3, m</a:t>
            </a:r>
            <a:r>
              <a:rPr lang="en-US" sz="1875" kern="0" baseline="-25000" dirty="0">
                <a:solidFill>
                  <a:schemeClr val="accent1">
                    <a:lumMod val="50000"/>
                  </a:schemeClr>
                </a:solidFill>
                <a:latin typeface="Tahoma"/>
              </a:rPr>
              <a:t>2</a:t>
            </a:r>
            <a:r>
              <a:rPr lang="en-US" sz="1875" kern="0" dirty="0">
                <a:solidFill>
                  <a:schemeClr val="accent1">
                    <a:lumMod val="50000"/>
                  </a:schemeClr>
                </a:solidFill>
                <a:latin typeface="Tahoma"/>
              </a:rPr>
              <a:t>=18</a:t>
            </a:r>
          </a:p>
          <a:p>
            <a:pPr marL="257482" indent="-257482" defTabSz="685426">
              <a:lnSpc>
                <a:spcPct val="120000"/>
              </a:lnSpc>
              <a:spcBef>
                <a:spcPct val="20000"/>
              </a:spcBef>
              <a:buClr>
                <a:srgbClr val="3333CC"/>
              </a:buClr>
              <a:buSzPct val="60000"/>
              <a:buFont typeface="Wingdings" pitchFamily="2" charset="2"/>
              <a:buChar char="n"/>
              <a:defRPr/>
            </a:pPr>
            <a:r>
              <a:rPr lang="en-US" sz="1875" kern="0" dirty="0">
                <a:solidFill>
                  <a:schemeClr val="accent1">
                    <a:lumMod val="50000"/>
                  </a:schemeClr>
                </a:solidFill>
                <a:latin typeface="Tahoma"/>
              </a:rPr>
              <a:t>K</a:t>
            </a:r>
            <a:r>
              <a:rPr lang="en-US" sz="1875" kern="0" baseline="-25000" dirty="0">
                <a:solidFill>
                  <a:schemeClr val="accent1">
                    <a:lumMod val="50000"/>
                  </a:schemeClr>
                </a:solidFill>
                <a:latin typeface="Tahoma"/>
              </a:rPr>
              <a:t>1</a:t>
            </a:r>
            <a:r>
              <a:rPr lang="en-US" sz="1875" kern="0" dirty="0">
                <a:solidFill>
                  <a:schemeClr val="accent1">
                    <a:lumMod val="50000"/>
                  </a:schemeClr>
                </a:solidFill>
                <a:latin typeface="Tahoma"/>
              </a:rPr>
              <a:t>={2,3,4,10}, K</a:t>
            </a:r>
            <a:r>
              <a:rPr lang="en-US" sz="1875" kern="0" baseline="-25000" dirty="0">
                <a:solidFill>
                  <a:schemeClr val="accent1">
                    <a:lumMod val="50000"/>
                  </a:schemeClr>
                </a:solidFill>
                <a:latin typeface="Tahoma"/>
              </a:rPr>
              <a:t>2</a:t>
            </a:r>
            <a:r>
              <a:rPr lang="en-US" sz="1875" kern="0" dirty="0">
                <a:solidFill>
                  <a:schemeClr val="accent1">
                    <a:lumMod val="50000"/>
                  </a:schemeClr>
                </a:solidFill>
                <a:latin typeface="Tahoma"/>
              </a:rPr>
              <a:t>={12,11,20,25,30}, m</a:t>
            </a:r>
            <a:r>
              <a:rPr lang="en-US" sz="1875" kern="0" baseline="-25000" dirty="0">
                <a:solidFill>
                  <a:schemeClr val="accent1">
                    <a:lumMod val="50000"/>
                  </a:schemeClr>
                </a:solidFill>
                <a:latin typeface="Tahoma"/>
              </a:rPr>
              <a:t>1</a:t>
            </a:r>
            <a:r>
              <a:rPr lang="en-US" sz="1875" kern="0" dirty="0">
                <a:solidFill>
                  <a:schemeClr val="accent1">
                    <a:lumMod val="50000"/>
                  </a:schemeClr>
                </a:solidFill>
                <a:latin typeface="Tahoma"/>
              </a:rPr>
              <a:t>=4.75, m</a:t>
            </a:r>
            <a:r>
              <a:rPr lang="en-US" sz="1875" kern="0" baseline="-25000" dirty="0">
                <a:solidFill>
                  <a:schemeClr val="accent1">
                    <a:lumMod val="50000"/>
                  </a:schemeClr>
                </a:solidFill>
                <a:latin typeface="Tahoma"/>
              </a:rPr>
              <a:t>2</a:t>
            </a:r>
            <a:r>
              <a:rPr lang="en-US" sz="1875" kern="0" dirty="0">
                <a:solidFill>
                  <a:schemeClr val="accent1">
                    <a:lumMod val="50000"/>
                  </a:schemeClr>
                </a:solidFill>
                <a:latin typeface="Tahoma"/>
              </a:rPr>
              <a:t>=19.6</a:t>
            </a:r>
          </a:p>
          <a:p>
            <a:pPr marL="257482" indent="-257482" defTabSz="685426">
              <a:lnSpc>
                <a:spcPct val="120000"/>
              </a:lnSpc>
              <a:spcBef>
                <a:spcPct val="20000"/>
              </a:spcBef>
              <a:buClr>
                <a:srgbClr val="3333CC"/>
              </a:buClr>
              <a:buSzPct val="60000"/>
              <a:buFont typeface="Wingdings" pitchFamily="2" charset="2"/>
              <a:buChar char="n"/>
              <a:defRPr/>
            </a:pPr>
            <a:r>
              <a:rPr lang="en-US" sz="1875" kern="0" dirty="0">
                <a:solidFill>
                  <a:schemeClr val="accent1">
                    <a:lumMod val="50000"/>
                  </a:schemeClr>
                </a:solidFill>
                <a:latin typeface="Tahoma"/>
              </a:rPr>
              <a:t>K</a:t>
            </a:r>
            <a:r>
              <a:rPr lang="en-US" sz="1875" kern="0" baseline="-25000" dirty="0">
                <a:solidFill>
                  <a:schemeClr val="accent1">
                    <a:lumMod val="50000"/>
                  </a:schemeClr>
                </a:solidFill>
                <a:latin typeface="Tahoma"/>
              </a:rPr>
              <a:t>1</a:t>
            </a:r>
            <a:r>
              <a:rPr lang="en-US" sz="1875" kern="0" dirty="0">
                <a:solidFill>
                  <a:schemeClr val="accent1">
                    <a:lumMod val="50000"/>
                  </a:schemeClr>
                </a:solidFill>
                <a:latin typeface="Tahoma"/>
              </a:rPr>
              <a:t>={2,3,4,10,11,12}, K</a:t>
            </a:r>
            <a:r>
              <a:rPr lang="en-US" sz="1875" kern="0" baseline="-25000" dirty="0">
                <a:solidFill>
                  <a:schemeClr val="accent1">
                    <a:lumMod val="50000"/>
                  </a:schemeClr>
                </a:solidFill>
                <a:latin typeface="Tahoma"/>
              </a:rPr>
              <a:t>2</a:t>
            </a:r>
            <a:r>
              <a:rPr lang="en-US" sz="1875" kern="0" dirty="0">
                <a:solidFill>
                  <a:schemeClr val="accent1">
                    <a:lumMod val="50000"/>
                  </a:schemeClr>
                </a:solidFill>
                <a:latin typeface="Tahoma"/>
              </a:rPr>
              <a:t>={20,25,30}, m</a:t>
            </a:r>
            <a:r>
              <a:rPr lang="en-US" sz="1875" kern="0" baseline="-25000" dirty="0">
                <a:solidFill>
                  <a:schemeClr val="accent1">
                    <a:lumMod val="50000"/>
                  </a:schemeClr>
                </a:solidFill>
                <a:latin typeface="Tahoma"/>
              </a:rPr>
              <a:t>1</a:t>
            </a:r>
            <a:r>
              <a:rPr lang="en-US" sz="1875" kern="0" dirty="0">
                <a:solidFill>
                  <a:schemeClr val="accent1">
                    <a:lumMod val="50000"/>
                  </a:schemeClr>
                </a:solidFill>
                <a:latin typeface="Tahoma"/>
              </a:rPr>
              <a:t>=7, m</a:t>
            </a:r>
            <a:r>
              <a:rPr lang="en-US" sz="1875" kern="0" baseline="-25000" dirty="0">
                <a:solidFill>
                  <a:schemeClr val="accent1">
                    <a:lumMod val="50000"/>
                  </a:schemeClr>
                </a:solidFill>
                <a:latin typeface="Tahoma"/>
              </a:rPr>
              <a:t>2</a:t>
            </a:r>
            <a:r>
              <a:rPr lang="en-US" sz="1875" kern="0" dirty="0">
                <a:solidFill>
                  <a:schemeClr val="accent1">
                    <a:lumMod val="50000"/>
                  </a:schemeClr>
                </a:solidFill>
                <a:latin typeface="Tahoma"/>
              </a:rPr>
              <a:t>=25</a:t>
            </a:r>
          </a:p>
          <a:p>
            <a:pPr marL="257482" indent="-257482" defTabSz="685426">
              <a:lnSpc>
                <a:spcPct val="120000"/>
              </a:lnSpc>
              <a:spcBef>
                <a:spcPct val="20000"/>
              </a:spcBef>
              <a:buClr>
                <a:srgbClr val="3333CC"/>
              </a:buClr>
              <a:buSzPct val="60000"/>
              <a:buFont typeface="Wingdings" pitchFamily="2" charset="2"/>
              <a:buChar char="n"/>
              <a:defRPr/>
            </a:pPr>
            <a:r>
              <a:rPr lang="en-US" sz="1875" kern="0" dirty="0">
                <a:solidFill>
                  <a:schemeClr val="accent1">
                    <a:lumMod val="50000"/>
                  </a:schemeClr>
                </a:solidFill>
                <a:latin typeface="Tahoma"/>
              </a:rPr>
              <a:t>K</a:t>
            </a:r>
            <a:r>
              <a:rPr lang="en-US" sz="1875" kern="0" baseline="-25000" dirty="0">
                <a:solidFill>
                  <a:schemeClr val="accent1">
                    <a:lumMod val="50000"/>
                  </a:schemeClr>
                </a:solidFill>
                <a:latin typeface="Tahoma"/>
              </a:rPr>
              <a:t>1</a:t>
            </a:r>
            <a:r>
              <a:rPr lang="en-US" sz="1875" kern="0" dirty="0">
                <a:solidFill>
                  <a:schemeClr val="accent1">
                    <a:lumMod val="50000"/>
                  </a:schemeClr>
                </a:solidFill>
                <a:latin typeface="Tahoma"/>
              </a:rPr>
              <a:t>={2,3,4,10,11,12}, K</a:t>
            </a:r>
            <a:r>
              <a:rPr lang="en-US" sz="1875" kern="0" baseline="-25000" dirty="0">
                <a:solidFill>
                  <a:schemeClr val="accent1">
                    <a:lumMod val="50000"/>
                  </a:schemeClr>
                </a:solidFill>
                <a:latin typeface="Tahoma"/>
              </a:rPr>
              <a:t>2</a:t>
            </a:r>
            <a:r>
              <a:rPr lang="en-US" sz="1875" kern="0" dirty="0">
                <a:solidFill>
                  <a:schemeClr val="accent1">
                    <a:lumMod val="50000"/>
                  </a:schemeClr>
                </a:solidFill>
                <a:latin typeface="Tahoma"/>
              </a:rPr>
              <a:t>={20,25,30}, m</a:t>
            </a:r>
            <a:r>
              <a:rPr lang="en-US" sz="1875" kern="0" baseline="-25000" dirty="0">
                <a:solidFill>
                  <a:schemeClr val="accent1">
                    <a:lumMod val="50000"/>
                  </a:schemeClr>
                </a:solidFill>
                <a:latin typeface="Tahoma"/>
              </a:rPr>
              <a:t>1</a:t>
            </a:r>
            <a:r>
              <a:rPr lang="en-US" sz="1875" kern="0" dirty="0">
                <a:solidFill>
                  <a:schemeClr val="accent1">
                    <a:lumMod val="50000"/>
                  </a:schemeClr>
                </a:solidFill>
                <a:latin typeface="Tahoma"/>
              </a:rPr>
              <a:t>=7, m</a:t>
            </a:r>
            <a:r>
              <a:rPr lang="en-US" sz="1875" kern="0" baseline="-25000" dirty="0">
                <a:solidFill>
                  <a:schemeClr val="accent1">
                    <a:lumMod val="50000"/>
                  </a:schemeClr>
                </a:solidFill>
                <a:latin typeface="Tahoma"/>
              </a:rPr>
              <a:t>2</a:t>
            </a:r>
            <a:r>
              <a:rPr lang="en-US" sz="1875" kern="0" dirty="0">
                <a:solidFill>
                  <a:schemeClr val="accent1">
                    <a:lumMod val="50000"/>
                  </a:schemeClr>
                </a:solidFill>
                <a:latin typeface="Tahoma"/>
              </a:rPr>
              <a:t>=25</a:t>
            </a:r>
          </a:p>
          <a:p>
            <a:pPr marL="857081" lvl="2" indent="-171656" defTabSz="685426">
              <a:lnSpc>
                <a:spcPct val="120000"/>
              </a:lnSpc>
              <a:spcBef>
                <a:spcPct val="20000"/>
              </a:spcBef>
              <a:buClr>
                <a:srgbClr val="3333CC"/>
              </a:buClr>
              <a:buSzPct val="50000"/>
              <a:buFont typeface="Wingdings" pitchFamily="2" charset="2"/>
              <a:buChar char="n"/>
              <a:defRPr/>
            </a:pPr>
            <a:r>
              <a:rPr lang="en-US" sz="2100" b="1" kern="0" dirty="0">
                <a:solidFill>
                  <a:schemeClr val="accent1">
                    <a:lumMod val="50000"/>
                  </a:schemeClr>
                </a:solidFill>
                <a:latin typeface="Tahoma"/>
              </a:rPr>
              <a:t>Stop</a:t>
            </a:r>
            <a:r>
              <a:rPr lang="en-US" sz="2100" kern="0" dirty="0">
                <a:solidFill>
                  <a:schemeClr val="accent1">
                    <a:lumMod val="50000"/>
                  </a:schemeClr>
                </a:solidFill>
                <a:latin typeface="Tahoma"/>
              </a:rPr>
              <a:t>, since the clusters and the means found in all subsequent iterations will be the same</a:t>
            </a:r>
            <a:r>
              <a:rPr lang="en-US" sz="1500" kern="0" dirty="0">
                <a:solidFill>
                  <a:schemeClr val="accent1">
                    <a:lumMod val="50000"/>
                  </a:schemeClr>
                </a:solidFill>
                <a:latin typeface="Tahoma"/>
              </a:rPr>
              <a:t>.</a:t>
            </a:r>
          </a:p>
        </p:txBody>
      </p:sp>
      <p:sp>
        <p:nvSpPr>
          <p:cNvPr id="8" name="TextBox 7">
            <a:extLst>
              <a:ext uri="{FF2B5EF4-FFF2-40B4-BE49-F238E27FC236}">
                <a16:creationId xmlns:a16="http://schemas.microsoft.com/office/drawing/2014/main" id="{CD1A68E6-617C-457A-9AB7-506F513A500E}"/>
              </a:ext>
            </a:extLst>
          </p:cNvPr>
          <p:cNvSpPr txBox="1"/>
          <p:nvPr/>
        </p:nvSpPr>
        <p:spPr>
          <a:xfrm>
            <a:off x="1371600" y="457200"/>
            <a:ext cx="5929934" cy="584775"/>
          </a:xfrm>
          <a:prstGeom prst="rect">
            <a:avLst/>
          </a:prstGeom>
          <a:noFill/>
        </p:spPr>
        <p:txBody>
          <a:bodyPr wrap="square" rtlCol="0">
            <a:spAutoFit/>
          </a:bodyPr>
          <a:lstStyle/>
          <a:p>
            <a:pPr algn="ctr"/>
            <a:r>
              <a:rPr lang="en-US" sz="3200" dirty="0">
                <a:solidFill>
                  <a:schemeClr val="accent1">
                    <a:lumMod val="50000"/>
                  </a:schemeClr>
                </a:solidFill>
              </a:rPr>
              <a:t>Example of K-Means</a:t>
            </a:r>
          </a:p>
        </p:txBody>
      </p:sp>
    </p:spTree>
    <p:extLst>
      <p:ext uri="{BB962C8B-B14F-4D97-AF65-F5344CB8AC3E}">
        <p14:creationId xmlns:p14="http://schemas.microsoft.com/office/powerpoint/2010/main" val="1809130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595F27-8E17-4C24-B62B-ED7B9D9CE650}"/>
              </a:ext>
            </a:extLst>
          </p:cNvPr>
          <p:cNvPicPr>
            <a:picLocks noChangeAspect="1"/>
          </p:cNvPicPr>
          <p:nvPr/>
        </p:nvPicPr>
        <p:blipFill>
          <a:blip r:embed="rId3"/>
          <a:stretch>
            <a:fillRect/>
          </a:stretch>
        </p:blipFill>
        <p:spPr>
          <a:xfrm>
            <a:off x="5355453" y="1881018"/>
            <a:ext cx="3798097" cy="3913909"/>
          </a:xfrm>
          <a:prstGeom prst="rect">
            <a:avLst/>
          </a:prstGeom>
        </p:spPr>
      </p:pic>
      <p:sp>
        <p:nvSpPr>
          <p:cNvPr id="12" name="Text Placeholder 11"/>
          <p:cNvSpPr>
            <a:spLocks noGrp="1"/>
          </p:cNvSpPr>
          <p:nvPr>
            <p:ph idx="1"/>
          </p:nvPr>
        </p:nvSpPr>
        <p:spPr>
          <a:xfrm>
            <a:off x="413538" y="1808820"/>
            <a:ext cx="4887543" cy="3861429"/>
          </a:xfrm>
          <a:solidFill>
            <a:schemeClr val="bg1">
              <a:lumMod val="95000"/>
            </a:schemeClr>
          </a:solidFill>
        </p:spPr>
        <p:txBody>
          <a:bodyPr vert="horz" lIns="102870" tIns="45720" rIns="91440" bIns="45720" rtlCol="0" anchor="ctr">
            <a:noAutofit/>
          </a:bodyPr>
          <a:lstStyle/>
          <a:p>
            <a:pPr marL="0" indent="0">
              <a:buNone/>
            </a:pPr>
            <a:r>
              <a:rPr lang="en-US" sz="1125" dirty="0">
                <a:solidFill>
                  <a:srgbClr val="008000"/>
                </a:solidFill>
                <a:latin typeface="Courier New" panose="02070309020205020404" pitchFamily="49" charset="0"/>
                <a:cs typeface="Courier New" panose="02070309020205020404" pitchFamily="49" charset="0"/>
              </a:rPr>
              <a:t># Subset the 1st row from Best.nc and convert it  </a:t>
            </a:r>
          </a:p>
          <a:p>
            <a:pPr marL="0" indent="0">
              <a:buNone/>
            </a:pPr>
            <a:r>
              <a:rPr lang="en-US" sz="1125" dirty="0">
                <a:solidFill>
                  <a:srgbClr val="008000"/>
                </a:solidFill>
                <a:latin typeface="Courier New" panose="02070309020205020404" pitchFamily="49" charset="0"/>
                <a:cs typeface="Courier New" panose="02070309020205020404" pitchFamily="49" charset="0"/>
              </a:rPr>
              <a:t># to a data frame, so ggplot2 can plot it.</a:t>
            </a:r>
          </a:p>
          <a:p>
            <a:pPr marL="0" indent="0">
              <a:lnSpc>
                <a:spcPct val="50000"/>
              </a:lnSpc>
              <a:buNone/>
            </a:pPr>
            <a:endParaRPr lang="en-US" sz="1125" dirty="0">
              <a:solidFill>
                <a:schemeClr val="tx1"/>
              </a:solidFill>
              <a:latin typeface="Courier New" panose="02070309020205020404" pitchFamily="49" charset="0"/>
              <a:cs typeface="Courier New" panose="02070309020205020404" pitchFamily="49" charset="0"/>
            </a:endParaRPr>
          </a:p>
          <a:p>
            <a:pPr marL="0" indent="0">
              <a:buNone/>
            </a:pPr>
            <a:r>
              <a:rPr lang="en-US" sz="1125" b="1" dirty="0">
                <a:solidFill>
                  <a:srgbClr val="FF6600"/>
                </a:solidFill>
                <a:latin typeface="Courier New" panose="02070309020205020404" pitchFamily="49" charset="0"/>
                <a:cs typeface="Courier New" panose="02070309020205020404" pitchFamily="49" charset="0"/>
              </a:rPr>
              <a:t>freq_k_Dem</a:t>
            </a:r>
            <a:r>
              <a:rPr lang="en-US" sz="1125" dirty="0">
                <a:solidFill>
                  <a:schemeClr val="tx1"/>
                </a:solidFill>
                <a:latin typeface="Courier New" panose="02070309020205020404" pitchFamily="49" charset="0"/>
                <a:cs typeface="Courier New" panose="02070309020205020404" pitchFamily="49" charset="0"/>
              </a:rPr>
              <a:t> = nbclust_obj_Dem</a:t>
            </a:r>
            <a:r>
              <a:rPr lang="en-US" sz="1125" dirty="0">
                <a:solidFill>
                  <a:srgbClr val="7F7F7F"/>
                </a:solidFill>
                <a:latin typeface="Courier New" panose="02070309020205020404" pitchFamily="49" charset="0"/>
                <a:cs typeface="Courier New" panose="02070309020205020404" pitchFamily="49" charset="0"/>
              </a:rPr>
              <a:t>$</a:t>
            </a:r>
            <a:r>
              <a:rPr lang="en-US" sz="1125" dirty="0">
                <a:solidFill>
                  <a:schemeClr val="tx1"/>
                </a:solidFill>
                <a:latin typeface="Courier New" panose="02070309020205020404" pitchFamily="49" charset="0"/>
                <a:cs typeface="Courier New" panose="02070309020205020404" pitchFamily="49" charset="0"/>
              </a:rPr>
              <a:t>Best.nc[</a:t>
            </a:r>
            <a:r>
              <a:rPr lang="en-US" sz="1125" dirty="0">
                <a:solidFill>
                  <a:srgbClr val="3366FF"/>
                </a:solidFill>
                <a:latin typeface="Courier New" panose="02070309020205020404" pitchFamily="49" charset="0"/>
                <a:cs typeface="Courier New" panose="02070309020205020404" pitchFamily="49" charset="0"/>
              </a:rPr>
              <a:t>1</a:t>
            </a:r>
            <a:r>
              <a:rPr lang="en-US" sz="1125" dirty="0">
                <a:solidFill>
                  <a:schemeClr val="tx1"/>
                </a:solidFill>
                <a:latin typeface="Courier New" panose="02070309020205020404" pitchFamily="49" charset="0"/>
                <a:cs typeface="Courier New" panose="02070309020205020404" pitchFamily="49" charset="0"/>
              </a:rPr>
              <a:t>,]</a:t>
            </a:r>
          </a:p>
          <a:p>
            <a:pPr marL="0" indent="0">
              <a:buNone/>
            </a:pPr>
            <a:r>
              <a:rPr lang="en-US" sz="1125" b="1" dirty="0">
                <a:solidFill>
                  <a:srgbClr val="62C5D8"/>
                </a:solidFill>
                <a:latin typeface="Courier New" panose="02070309020205020404" pitchFamily="49" charset="0"/>
                <a:cs typeface="Courier New" panose="02070309020205020404" pitchFamily="49" charset="0"/>
              </a:rPr>
              <a:t>freq_k_Dem</a:t>
            </a:r>
            <a:r>
              <a:rPr lang="en-US" sz="1125" dirty="0">
                <a:solidFill>
                  <a:schemeClr val="tx1"/>
                </a:solidFill>
                <a:latin typeface="Courier New" panose="02070309020205020404" pitchFamily="49" charset="0"/>
                <a:cs typeface="Courier New" panose="02070309020205020404" pitchFamily="49" charset="0"/>
              </a:rPr>
              <a:t> = </a:t>
            </a:r>
            <a:r>
              <a:rPr lang="en-US" sz="1125" dirty="0" err="1">
                <a:solidFill>
                  <a:schemeClr val="tx1"/>
                </a:solidFill>
                <a:latin typeface="Courier New" panose="02070309020205020404" pitchFamily="49" charset="0"/>
                <a:cs typeface="Courier New" panose="02070309020205020404" pitchFamily="49" charset="0"/>
              </a:rPr>
              <a:t>data.frame</a:t>
            </a:r>
            <a:r>
              <a:rPr lang="en-US" sz="1125" dirty="0">
                <a:solidFill>
                  <a:schemeClr val="tx1"/>
                </a:solidFill>
                <a:latin typeface="Courier New" panose="02070309020205020404" pitchFamily="49" charset="0"/>
                <a:cs typeface="Courier New" panose="02070309020205020404" pitchFamily="49" charset="0"/>
              </a:rPr>
              <a:t>(</a:t>
            </a:r>
            <a:r>
              <a:rPr lang="en-US" sz="1125" b="1" dirty="0" err="1">
                <a:solidFill>
                  <a:srgbClr val="FF6600"/>
                </a:solidFill>
                <a:latin typeface="Courier New" panose="02070309020205020404" pitchFamily="49" charset="0"/>
                <a:cs typeface="Courier New" panose="02070309020205020404" pitchFamily="49" charset="0"/>
              </a:rPr>
              <a:t>freq_k_Dem</a:t>
            </a:r>
            <a:r>
              <a:rPr lang="en-US" sz="1125" dirty="0">
                <a:solidFill>
                  <a:schemeClr val="tx1"/>
                </a:solidFill>
                <a:latin typeface="Courier New" panose="02070309020205020404" pitchFamily="49" charset="0"/>
                <a:cs typeface="Courier New" panose="02070309020205020404" pitchFamily="49" charset="0"/>
              </a:rPr>
              <a:t>)</a:t>
            </a:r>
          </a:p>
          <a:p>
            <a:pPr marL="0" indent="0">
              <a:buNone/>
            </a:pPr>
            <a:r>
              <a:rPr lang="en-US" sz="1125" dirty="0">
                <a:solidFill>
                  <a:schemeClr val="tx1"/>
                </a:solidFill>
                <a:latin typeface="Courier New" panose="02070309020205020404" pitchFamily="49" charset="0"/>
                <a:cs typeface="Courier New" panose="02070309020205020404" pitchFamily="49" charset="0"/>
              </a:rPr>
              <a:t>View(</a:t>
            </a:r>
            <a:r>
              <a:rPr lang="en-US" sz="1125" b="1" dirty="0" err="1">
                <a:solidFill>
                  <a:srgbClr val="62C5D8"/>
                </a:solidFill>
                <a:latin typeface="Courier New" panose="02070309020205020404" pitchFamily="49" charset="0"/>
                <a:cs typeface="Courier New" panose="02070309020205020404" pitchFamily="49" charset="0"/>
              </a:rPr>
              <a:t>freq_k_Dem</a:t>
            </a:r>
            <a:r>
              <a:rPr lang="en-US" sz="1125" dirty="0">
                <a:solidFill>
                  <a:schemeClr val="tx1"/>
                </a:solidFill>
                <a:latin typeface="Courier New" panose="02070309020205020404" pitchFamily="49" charset="0"/>
                <a:cs typeface="Courier New" panose="02070309020205020404" pitchFamily="49" charset="0"/>
              </a:rPr>
              <a:t>)</a:t>
            </a:r>
          </a:p>
          <a:p>
            <a:pPr marL="0" indent="0">
              <a:lnSpc>
                <a:spcPct val="50000"/>
              </a:lnSpc>
              <a:buNone/>
            </a:pPr>
            <a:endParaRPr lang="en-US" sz="1125" dirty="0">
              <a:solidFill>
                <a:srgbClr val="008000"/>
              </a:solidFill>
              <a:latin typeface="Courier New" panose="02070309020205020404" pitchFamily="49" charset="0"/>
              <a:cs typeface="Courier New" panose="02070309020205020404" pitchFamily="49" charset="0"/>
            </a:endParaRPr>
          </a:p>
          <a:p>
            <a:pPr marL="0" indent="0">
              <a:buNone/>
            </a:pPr>
            <a:r>
              <a:rPr lang="en-US" sz="1125" dirty="0">
                <a:solidFill>
                  <a:srgbClr val="008000"/>
                </a:solidFill>
                <a:latin typeface="Courier New" panose="02070309020205020404" pitchFamily="49" charset="0"/>
                <a:cs typeface="Courier New" panose="02070309020205020404" pitchFamily="49" charset="0"/>
              </a:rPr>
              <a:t># Check the maximum number of clusters.</a:t>
            </a:r>
          </a:p>
          <a:p>
            <a:pPr marL="0" indent="0">
              <a:lnSpc>
                <a:spcPct val="50000"/>
              </a:lnSpc>
              <a:buNone/>
            </a:pPr>
            <a:endParaRPr lang="en-US" sz="1125" dirty="0">
              <a:solidFill>
                <a:schemeClr val="tx1"/>
              </a:solidFill>
              <a:latin typeface="Courier New" panose="02070309020205020404" pitchFamily="49" charset="0"/>
              <a:cs typeface="Courier New" panose="02070309020205020404" pitchFamily="49" charset="0"/>
            </a:endParaRPr>
          </a:p>
          <a:p>
            <a:pPr marL="0" indent="0">
              <a:buNone/>
            </a:pPr>
            <a:r>
              <a:rPr lang="en-US" sz="1125" dirty="0">
                <a:solidFill>
                  <a:schemeClr val="tx1"/>
                </a:solidFill>
                <a:latin typeface="Courier New" panose="02070309020205020404" pitchFamily="49" charset="0"/>
                <a:cs typeface="Courier New" panose="02070309020205020404" pitchFamily="49" charset="0"/>
              </a:rPr>
              <a:t>max(</a:t>
            </a:r>
            <a:r>
              <a:rPr lang="en-US" sz="1125" b="1" dirty="0" err="1">
                <a:solidFill>
                  <a:srgbClr val="62C5D8"/>
                </a:solidFill>
                <a:latin typeface="Courier New" panose="02070309020205020404" pitchFamily="49" charset="0"/>
                <a:cs typeface="Courier New" panose="02070309020205020404" pitchFamily="49" charset="0"/>
              </a:rPr>
              <a:t>freq_k_Dem</a:t>
            </a:r>
            <a:r>
              <a:rPr lang="en-US" sz="1125" dirty="0">
                <a:solidFill>
                  <a:schemeClr val="tx1"/>
                </a:solidFill>
                <a:latin typeface="Courier New" panose="02070309020205020404" pitchFamily="49" charset="0"/>
                <a:cs typeface="Courier New" panose="02070309020205020404" pitchFamily="49" charset="0"/>
              </a:rPr>
              <a:t>)</a:t>
            </a:r>
          </a:p>
          <a:p>
            <a:pPr marL="0" indent="0">
              <a:lnSpc>
                <a:spcPct val="50000"/>
              </a:lnSpc>
              <a:buNone/>
            </a:pPr>
            <a:endParaRPr lang="en-US" sz="1125" dirty="0">
              <a:solidFill>
                <a:srgbClr val="008000"/>
              </a:solidFill>
              <a:latin typeface="Courier New" panose="02070309020205020404" pitchFamily="49" charset="0"/>
              <a:cs typeface="Courier New" panose="02070309020205020404" pitchFamily="49" charset="0"/>
            </a:endParaRPr>
          </a:p>
          <a:p>
            <a:pPr marL="0" indent="0">
              <a:buNone/>
            </a:pPr>
            <a:r>
              <a:rPr lang="en-US" sz="1125" dirty="0">
                <a:solidFill>
                  <a:srgbClr val="008000"/>
                </a:solidFill>
                <a:latin typeface="Courier New" panose="02070309020205020404" pitchFamily="49" charset="0"/>
                <a:cs typeface="Courier New" panose="02070309020205020404" pitchFamily="49" charset="0"/>
              </a:rPr>
              <a:t># Plot as a histogram.</a:t>
            </a:r>
          </a:p>
          <a:p>
            <a:pPr marL="0" indent="0">
              <a:lnSpc>
                <a:spcPct val="50000"/>
              </a:lnSpc>
              <a:buNone/>
            </a:pPr>
            <a:endParaRPr lang="en-US" sz="1125" dirty="0">
              <a:solidFill>
                <a:srgbClr val="008000"/>
              </a:solidFill>
              <a:latin typeface="Courier New" panose="02070309020205020404" pitchFamily="49" charset="0"/>
              <a:cs typeface="Courier New" panose="02070309020205020404" pitchFamily="49" charset="0"/>
            </a:endParaRPr>
          </a:p>
          <a:p>
            <a:pPr marL="0" indent="0">
              <a:buNone/>
            </a:pPr>
            <a:r>
              <a:rPr lang="en-US" sz="1125" dirty="0" err="1">
                <a:solidFill>
                  <a:schemeClr val="tx1"/>
                </a:solidFill>
                <a:latin typeface="Courier New" panose="02070309020205020404" pitchFamily="49" charset="0"/>
                <a:cs typeface="Courier New" panose="02070309020205020404" pitchFamily="49" charset="0"/>
              </a:rPr>
              <a:t>ggplot</a:t>
            </a:r>
            <a:r>
              <a:rPr lang="en-US" sz="1125" dirty="0">
                <a:solidFill>
                  <a:schemeClr val="tx1"/>
                </a:solidFill>
                <a:latin typeface="Courier New" panose="02070309020205020404" pitchFamily="49" charset="0"/>
                <a:cs typeface="Courier New" panose="02070309020205020404" pitchFamily="49" charset="0"/>
              </a:rPr>
              <a:t>(</a:t>
            </a:r>
            <a:r>
              <a:rPr lang="en-US" sz="1125" b="1" dirty="0" err="1">
                <a:solidFill>
                  <a:srgbClr val="62C5D8"/>
                </a:solidFill>
                <a:latin typeface="Courier New" panose="02070309020205020404" pitchFamily="49" charset="0"/>
                <a:cs typeface="Courier New" panose="02070309020205020404" pitchFamily="49" charset="0"/>
              </a:rPr>
              <a:t>freq_k_Dem</a:t>
            </a:r>
            <a:r>
              <a:rPr lang="en-US" sz="1125" dirty="0">
                <a:solidFill>
                  <a:schemeClr val="tx1"/>
                </a:solidFill>
                <a:latin typeface="Courier New" panose="02070309020205020404" pitchFamily="49" charset="0"/>
                <a:cs typeface="Courier New" panose="02070309020205020404" pitchFamily="49" charset="0"/>
              </a:rPr>
              <a:t>,</a:t>
            </a:r>
          </a:p>
          <a:p>
            <a:pPr marL="0" indent="0">
              <a:buNone/>
            </a:pPr>
            <a:r>
              <a:rPr lang="en-US" sz="1125" dirty="0">
                <a:solidFill>
                  <a:schemeClr val="tx1"/>
                </a:solidFill>
                <a:latin typeface="Courier New" panose="02070309020205020404" pitchFamily="49" charset="0"/>
                <a:cs typeface="Courier New" panose="02070309020205020404" pitchFamily="49" charset="0"/>
              </a:rPr>
              <a:t>       aes(x = freq_k_Dem)) +</a:t>
            </a:r>
          </a:p>
          <a:p>
            <a:pPr marL="0" indent="0">
              <a:buNone/>
            </a:pPr>
            <a:r>
              <a:rPr lang="en-US" sz="1125" dirty="0">
                <a:solidFill>
                  <a:schemeClr val="tx1"/>
                </a:solidFill>
                <a:latin typeface="Courier New" panose="02070309020205020404" pitchFamily="49" charset="0"/>
                <a:cs typeface="Courier New" panose="02070309020205020404" pitchFamily="49" charset="0"/>
              </a:rPr>
              <a:t>  geom_bar() +</a:t>
            </a:r>
          </a:p>
          <a:p>
            <a:pPr marL="0" indent="0">
              <a:buNone/>
            </a:pPr>
            <a:r>
              <a:rPr lang="en-US" sz="1125" dirty="0">
                <a:solidFill>
                  <a:schemeClr val="tx1"/>
                </a:solidFill>
                <a:latin typeface="Courier New" panose="02070309020205020404" pitchFamily="49" charset="0"/>
                <a:cs typeface="Courier New" panose="02070309020205020404" pitchFamily="49" charset="0"/>
              </a:rPr>
              <a:t>  scale_x_continuous(breaks = seq(</a:t>
            </a:r>
            <a:r>
              <a:rPr lang="en-US" sz="1125" dirty="0">
                <a:solidFill>
                  <a:srgbClr val="3366FF"/>
                </a:solidFill>
                <a:latin typeface="Courier New" panose="02070309020205020404" pitchFamily="49" charset="0"/>
                <a:cs typeface="Courier New" panose="02070309020205020404" pitchFamily="49" charset="0"/>
              </a:rPr>
              <a:t>0</a:t>
            </a:r>
            <a:r>
              <a:rPr lang="en-US" sz="1125" dirty="0">
                <a:solidFill>
                  <a:schemeClr val="tx1"/>
                </a:solidFill>
                <a:latin typeface="Courier New" panose="02070309020205020404" pitchFamily="49" charset="0"/>
                <a:cs typeface="Courier New" panose="02070309020205020404" pitchFamily="49" charset="0"/>
              </a:rPr>
              <a:t>, </a:t>
            </a:r>
            <a:r>
              <a:rPr lang="en-US" sz="1125" dirty="0">
                <a:solidFill>
                  <a:srgbClr val="3366FF"/>
                </a:solidFill>
                <a:latin typeface="Courier New" panose="02070309020205020404" pitchFamily="49" charset="0"/>
                <a:cs typeface="Courier New" panose="02070309020205020404" pitchFamily="49" charset="0"/>
              </a:rPr>
              <a:t>15</a:t>
            </a:r>
            <a:r>
              <a:rPr lang="en-US" sz="1125" dirty="0">
                <a:solidFill>
                  <a:schemeClr val="tx1"/>
                </a:solidFill>
                <a:latin typeface="Courier New" panose="02070309020205020404" pitchFamily="49" charset="0"/>
                <a:cs typeface="Courier New" panose="02070309020205020404" pitchFamily="49" charset="0"/>
              </a:rPr>
              <a:t>, by = </a:t>
            </a:r>
            <a:r>
              <a:rPr lang="en-US" sz="1125" dirty="0">
                <a:solidFill>
                  <a:srgbClr val="3366FF"/>
                </a:solidFill>
                <a:latin typeface="Courier New" panose="02070309020205020404" pitchFamily="49" charset="0"/>
                <a:cs typeface="Courier New" panose="02070309020205020404" pitchFamily="49" charset="0"/>
              </a:rPr>
              <a:t>1</a:t>
            </a:r>
            <a:r>
              <a:rPr lang="en-US" sz="1125" dirty="0">
                <a:solidFill>
                  <a:schemeClr val="tx1"/>
                </a:solidFill>
                <a:latin typeface="Courier New" panose="02070309020205020404" pitchFamily="49" charset="0"/>
                <a:cs typeface="Courier New" panose="02070309020205020404" pitchFamily="49" charset="0"/>
              </a:rPr>
              <a:t>)) +</a:t>
            </a:r>
          </a:p>
          <a:p>
            <a:pPr marL="0" indent="0">
              <a:buNone/>
            </a:pPr>
            <a:r>
              <a:rPr lang="en-US" sz="1125" dirty="0">
                <a:solidFill>
                  <a:schemeClr val="tx1"/>
                </a:solidFill>
                <a:latin typeface="Courier New" panose="02070309020205020404" pitchFamily="49" charset="0"/>
                <a:cs typeface="Courier New" panose="02070309020205020404" pitchFamily="49" charset="0"/>
              </a:rPr>
              <a:t>  scale_y_continuous(breaks = seq(</a:t>
            </a:r>
            <a:r>
              <a:rPr lang="en-US" sz="1125" dirty="0">
                <a:solidFill>
                  <a:srgbClr val="3366FF"/>
                </a:solidFill>
                <a:latin typeface="Courier New" panose="02070309020205020404" pitchFamily="49" charset="0"/>
                <a:cs typeface="Courier New" panose="02070309020205020404" pitchFamily="49" charset="0"/>
              </a:rPr>
              <a:t>0</a:t>
            </a:r>
            <a:r>
              <a:rPr lang="en-US" sz="1125" dirty="0">
                <a:solidFill>
                  <a:schemeClr val="tx1"/>
                </a:solidFill>
                <a:latin typeface="Courier New" panose="02070309020205020404" pitchFamily="49" charset="0"/>
                <a:cs typeface="Courier New" panose="02070309020205020404" pitchFamily="49" charset="0"/>
              </a:rPr>
              <a:t>, </a:t>
            </a:r>
            <a:r>
              <a:rPr lang="en-US" sz="1125" dirty="0">
                <a:solidFill>
                  <a:srgbClr val="3366FF"/>
                </a:solidFill>
                <a:latin typeface="Courier New" panose="02070309020205020404" pitchFamily="49" charset="0"/>
                <a:cs typeface="Courier New" panose="02070309020205020404" pitchFamily="49" charset="0"/>
              </a:rPr>
              <a:t>12</a:t>
            </a:r>
            <a:r>
              <a:rPr lang="en-US" sz="1125" dirty="0">
                <a:solidFill>
                  <a:schemeClr val="tx1"/>
                </a:solidFill>
                <a:latin typeface="Courier New" panose="02070309020205020404" pitchFamily="49" charset="0"/>
                <a:cs typeface="Courier New" panose="02070309020205020404" pitchFamily="49" charset="0"/>
              </a:rPr>
              <a:t>, by = </a:t>
            </a:r>
            <a:r>
              <a:rPr lang="en-US" sz="1125" dirty="0">
                <a:solidFill>
                  <a:srgbClr val="3366FF"/>
                </a:solidFill>
                <a:latin typeface="Courier New" panose="02070309020205020404" pitchFamily="49" charset="0"/>
                <a:cs typeface="Courier New" panose="02070309020205020404" pitchFamily="49" charset="0"/>
              </a:rPr>
              <a:t>1</a:t>
            </a:r>
            <a:r>
              <a:rPr lang="en-US" sz="1125" dirty="0">
                <a:solidFill>
                  <a:schemeClr val="tx1"/>
                </a:solidFill>
                <a:latin typeface="Courier New" panose="02070309020205020404" pitchFamily="49" charset="0"/>
                <a:cs typeface="Courier New" panose="02070309020205020404" pitchFamily="49" charset="0"/>
              </a:rPr>
              <a:t>)) +</a:t>
            </a:r>
          </a:p>
          <a:p>
            <a:pPr marL="0" indent="0">
              <a:buNone/>
            </a:pPr>
            <a:r>
              <a:rPr lang="en-US" sz="1125" dirty="0">
                <a:solidFill>
                  <a:schemeClr val="tx1"/>
                </a:solidFill>
                <a:latin typeface="Courier New" panose="02070309020205020404" pitchFamily="49" charset="0"/>
                <a:cs typeface="Courier New" panose="02070309020205020404" pitchFamily="49" charset="0"/>
              </a:rPr>
              <a:t>  labs(x = </a:t>
            </a:r>
            <a:r>
              <a:rPr lang="en-US" sz="1125" dirty="0">
                <a:solidFill>
                  <a:srgbClr val="008000"/>
                </a:solidFill>
                <a:latin typeface="Courier New" panose="02070309020205020404" pitchFamily="49" charset="0"/>
                <a:cs typeface="Courier New" panose="02070309020205020404" pitchFamily="49" charset="0"/>
              </a:rPr>
              <a:t>"Number of Clusters"</a:t>
            </a:r>
            <a:r>
              <a:rPr lang="en-US" sz="1125" dirty="0">
                <a:solidFill>
                  <a:schemeClr val="tx1"/>
                </a:solidFill>
                <a:latin typeface="Courier New" panose="02070309020205020404" pitchFamily="49" charset="0"/>
                <a:cs typeface="Courier New" panose="02070309020205020404" pitchFamily="49" charset="0"/>
              </a:rPr>
              <a:t>,</a:t>
            </a:r>
          </a:p>
          <a:p>
            <a:pPr marL="0" indent="0">
              <a:buNone/>
            </a:pPr>
            <a:r>
              <a:rPr lang="en-US" sz="1125" dirty="0">
                <a:solidFill>
                  <a:schemeClr val="tx1"/>
                </a:solidFill>
                <a:latin typeface="Courier New" panose="02070309020205020404" pitchFamily="49" charset="0"/>
                <a:cs typeface="Courier New" panose="02070309020205020404" pitchFamily="49" charset="0"/>
              </a:rPr>
              <a:t>       y = </a:t>
            </a:r>
            <a:r>
              <a:rPr lang="en-US" sz="1125" dirty="0">
                <a:solidFill>
                  <a:srgbClr val="008000"/>
                </a:solidFill>
                <a:latin typeface="Courier New" panose="02070309020205020404" pitchFamily="49" charset="0"/>
                <a:cs typeface="Courier New" panose="02070309020205020404" pitchFamily="49" charset="0"/>
              </a:rPr>
              <a:t>"Number of Votes"</a:t>
            </a:r>
            <a:r>
              <a:rPr lang="en-US" sz="1125" dirty="0">
                <a:solidFill>
                  <a:schemeClr val="tx1"/>
                </a:solidFill>
                <a:latin typeface="Courier New" panose="02070309020205020404" pitchFamily="49" charset="0"/>
                <a:cs typeface="Courier New" panose="02070309020205020404" pitchFamily="49" charset="0"/>
              </a:rPr>
              <a:t>,</a:t>
            </a:r>
          </a:p>
          <a:p>
            <a:pPr marL="0" indent="0">
              <a:buNone/>
            </a:pPr>
            <a:r>
              <a:rPr lang="en-US" sz="1125" dirty="0">
                <a:solidFill>
                  <a:schemeClr val="tx1"/>
                </a:solidFill>
                <a:latin typeface="Courier New" panose="02070309020205020404" pitchFamily="49" charset="0"/>
                <a:cs typeface="Courier New" panose="02070309020205020404" pitchFamily="49" charset="0"/>
              </a:rPr>
              <a:t>       title = </a:t>
            </a:r>
            <a:r>
              <a:rPr lang="en-US" sz="1125" dirty="0">
                <a:solidFill>
                  <a:srgbClr val="008000"/>
                </a:solidFill>
                <a:latin typeface="Courier New" panose="02070309020205020404" pitchFamily="49" charset="0"/>
                <a:cs typeface="Courier New" panose="02070309020205020404" pitchFamily="49" charset="0"/>
              </a:rPr>
              <a:t>"Cluster Analysis"</a:t>
            </a:r>
            <a:r>
              <a:rPr lang="en-US" sz="1125" dirty="0">
                <a:solidFill>
                  <a:schemeClr val="tx1"/>
                </a:solidFill>
                <a:latin typeface="Courier New" panose="02070309020205020404" pitchFamily="49" charset="0"/>
                <a:cs typeface="Courier New" panose="02070309020205020404" pitchFamily="49" charset="0"/>
              </a:rPr>
              <a:t>)</a:t>
            </a:r>
          </a:p>
        </p:txBody>
      </p:sp>
      <p:sp>
        <p:nvSpPr>
          <p:cNvPr id="4" name="Title 3"/>
          <p:cNvSpPr>
            <a:spLocks noGrp="1"/>
          </p:cNvSpPr>
          <p:nvPr>
            <p:ph type="title"/>
          </p:nvPr>
        </p:nvSpPr>
        <p:spPr/>
        <p:txBody>
          <a:bodyPr/>
          <a:lstStyle/>
          <a:p>
            <a:r>
              <a:rPr lang="en-US" dirty="0">
                <a:latin typeface="Courier New"/>
                <a:cs typeface="Courier New"/>
              </a:rPr>
              <a:t>NbClust</a:t>
            </a:r>
            <a:r>
              <a:rPr lang="en-US" dirty="0"/>
              <a:t>: k by majority vote</a:t>
            </a:r>
          </a:p>
        </p:txBody>
      </p:sp>
      <p:sp>
        <p:nvSpPr>
          <p:cNvPr id="7" name="Rectangle 6"/>
          <p:cNvSpPr/>
          <p:nvPr/>
        </p:nvSpPr>
        <p:spPr>
          <a:xfrm>
            <a:off x="4874299" y="1808820"/>
            <a:ext cx="471604" cy="230832"/>
          </a:xfrm>
          <a:prstGeom prst="rect">
            <a:avLst/>
          </a:prstGeom>
        </p:spPr>
        <p:txBody>
          <a:bodyPr wrap="none">
            <a:spAutoFit/>
          </a:bodyPr>
          <a:lstStyle/>
          <a:p>
            <a:pPr algn="ctr" defTabSz="342900"/>
            <a:r>
              <a:rPr lang="en-US" sz="90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Script</a:t>
            </a:r>
          </a:p>
        </p:txBody>
      </p:sp>
      <p:sp>
        <p:nvSpPr>
          <p:cNvPr id="8" name="Oval 7"/>
          <p:cNvSpPr/>
          <p:nvPr/>
        </p:nvSpPr>
        <p:spPr bwMode="auto">
          <a:xfrm>
            <a:off x="6251344" y="2381429"/>
            <a:ext cx="258981" cy="251501"/>
          </a:xfrm>
          <a:prstGeom prst="ellipse">
            <a:avLst/>
          </a:prstGeom>
          <a:noFill/>
          <a:ln w="57150" cmpd="sng">
            <a:solidFill>
              <a:srgbClr val="FF6600"/>
            </a:solidFill>
          </a:ln>
          <a:effectLst/>
        </p:spPr>
        <p:txBody>
          <a:bodyPr vert="horz" wrap="square" lIns="34290" tIns="17145" rIns="34290" bIns="17145" numCol="1" rtlCol="0" anchor="t" anchorCtr="0" compatLnSpc="1">
            <a:prstTxWarp prst="textNoShape">
              <a:avLst/>
            </a:prstTxWarp>
          </a:bodyPr>
          <a:lstStyle/>
          <a:p>
            <a:pPr algn="ctr" defTabSz="342900"/>
            <a:endParaRPr lang="en-US" sz="2100" dirty="0">
              <a:solidFill>
                <a:srgbClr val="000000"/>
              </a:solidFill>
              <a:latin typeface="Gill Sans" charset="0"/>
              <a:ea typeface="ヒラギノ角ゴ ProN W3" charset="0"/>
              <a:cs typeface="ヒラギノ角ゴ ProN W3" charset="0"/>
              <a:sym typeface="Gill Sans" charset="0"/>
            </a:endParaRPr>
          </a:p>
        </p:txBody>
      </p:sp>
      <p:sp>
        <p:nvSpPr>
          <p:cNvPr id="5" name="TextBox 4"/>
          <p:cNvSpPr txBox="1"/>
          <p:nvPr/>
        </p:nvSpPr>
        <p:spPr>
          <a:xfrm>
            <a:off x="6435207" y="2424866"/>
            <a:ext cx="2025225" cy="553998"/>
          </a:xfrm>
          <a:prstGeom prst="rect">
            <a:avLst/>
          </a:prstGeom>
          <a:noFill/>
        </p:spPr>
        <p:txBody>
          <a:bodyPr wrap="square" rtlCol="0">
            <a:spAutoFit/>
          </a:bodyPr>
          <a:lstStyle/>
          <a:p>
            <a:pPr algn="ctr" defTabSz="342900"/>
            <a:r>
              <a:rPr lang="en-US" sz="1500" dirty="0">
                <a:solidFill>
                  <a:srgbClr val="FF6600"/>
                </a:solidFill>
                <a:latin typeface="Lato Light"/>
                <a:cs typeface="Lato Light"/>
                <a:sym typeface="Gill Sans" charset="0"/>
              </a:rPr>
              <a:t>2 clusters is the winner with 12 votes</a:t>
            </a:r>
          </a:p>
        </p:txBody>
      </p:sp>
      <p:sp>
        <p:nvSpPr>
          <p:cNvPr id="9"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40</a:t>
            </a:fld>
            <a:endParaRPr lang="en-US" dirty="0">
              <a:solidFill>
                <a:srgbClr val="000000"/>
              </a:solidFill>
              <a:sym typeface="Gill Sans" charset="0"/>
            </a:endParaRPr>
          </a:p>
        </p:txBody>
      </p:sp>
    </p:spTree>
    <p:extLst>
      <p:ext uri="{BB962C8B-B14F-4D97-AF65-F5344CB8AC3E}">
        <p14:creationId xmlns:p14="http://schemas.microsoft.com/office/powerpoint/2010/main" val="4144121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1550" y="1916832"/>
            <a:ext cx="8127903" cy="3510390"/>
          </a:xfrm>
        </p:spPr>
        <p:txBody>
          <a:bodyPr/>
          <a:lstStyle/>
          <a:p>
            <a:r>
              <a:rPr lang="en-US" dirty="0"/>
              <a:t>If you’re a lobbyist, which congressperson can you influence for swing votes?</a:t>
            </a:r>
          </a:p>
          <a:p>
            <a:endParaRPr lang="en-US" dirty="0"/>
          </a:p>
          <a:p>
            <a:r>
              <a:rPr lang="en-US" dirty="0"/>
              <a:t>If you’re managing a campaign and your competitor is always voting along party lines, how can you use that information?</a:t>
            </a:r>
          </a:p>
          <a:p>
            <a:endParaRPr lang="en-US" dirty="0"/>
          </a:p>
          <a:p>
            <a:r>
              <a:rPr lang="en-US" dirty="0"/>
              <a:t>If your congressperson is not an active voter, is she representing your interests?</a:t>
            </a:r>
          </a:p>
          <a:p>
            <a:pPr marL="0" indent="0">
              <a:buNone/>
            </a:pPr>
            <a:endParaRPr lang="en-US" dirty="0"/>
          </a:p>
          <a:p>
            <a:r>
              <a:rPr lang="en-US" dirty="0">
                <a:solidFill>
                  <a:srgbClr val="FF6600"/>
                </a:solidFill>
              </a:rPr>
              <a:t>What do the voting patterns look like for Republican-introduced bills?</a:t>
            </a:r>
          </a:p>
          <a:p>
            <a:endParaRPr lang="en-US" dirty="0"/>
          </a:p>
          <a:p>
            <a:endParaRPr lang="en-US" dirty="0"/>
          </a:p>
        </p:txBody>
      </p:sp>
      <p:sp>
        <p:nvSpPr>
          <p:cNvPr id="3" name="Title 2"/>
          <p:cNvSpPr>
            <a:spLocks noGrp="1"/>
          </p:cNvSpPr>
          <p:nvPr>
            <p:ph type="title"/>
          </p:nvPr>
        </p:nvSpPr>
        <p:spPr/>
        <p:txBody>
          <a:bodyPr/>
          <a:lstStyle/>
          <a:p>
            <a:r>
              <a:rPr lang="en-US" dirty="0"/>
              <a:t>Application of results</a:t>
            </a:r>
          </a:p>
        </p:txBody>
      </p:sp>
      <p:sp>
        <p:nvSpPr>
          <p:cNvPr id="5"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41</a:t>
            </a:fld>
            <a:endParaRPr lang="en-US" dirty="0">
              <a:solidFill>
                <a:srgbClr val="000000"/>
              </a:solidFill>
              <a:sym typeface="Gill Sans" charset="0"/>
            </a:endParaRPr>
          </a:p>
        </p:txBody>
      </p:sp>
    </p:spTree>
    <p:extLst>
      <p:ext uri="{BB962C8B-B14F-4D97-AF65-F5344CB8AC3E}">
        <p14:creationId xmlns:p14="http://schemas.microsoft.com/office/powerpoint/2010/main" val="8509305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1550" y="1916832"/>
            <a:ext cx="4266474" cy="2426568"/>
          </a:xfrm>
        </p:spPr>
        <p:txBody>
          <a:bodyPr/>
          <a:lstStyle/>
          <a:p>
            <a:r>
              <a:rPr lang="en-US" dirty="0"/>
              <a:t>Could see differences between the patterns of Reb lead bills and Democrat lead bills</a:t>
            </a:r>
          </a:p>
          <a:p>
            <a:endParaRPr lang="en-US" dirty="0"/>
          </a:p>
          <a:p>
            <a:r>
              <a:rPr lang="en-US" dirty="0"/>
              <a:t>Could provide information on congressmen that might be see has swing votes. </a:t>
            </a:r>
          </a:p>
          <a:p>
            <a:pPr marL="0" indent="0">
              <a:buNone/>
            </a:pPr>
            <a:endParaRPr lang="en-US" dirty="0"/>
          </a:p>
        </p:txBody>
      </p:sp>
      <p:sp>
        <p:nvSpPr>
          <p:cNvPr id="3" name="Title 2"/>
          <p:cNvSpPr>
            <a:spLocks noGrp="1"/>
          </p:cNvSpPr>
          <p:nvPr>
            <p:ph type="title"/>
          </p:nvPr>
        </p:nvSpPr>
        <p:spPr/>
        <p:txBody>
          <a:bodyPr/>
          <a:lstStyle/>
          <a:p>
            <a:r>
              <a:rPr lang="en-US" dirty="0"/>
              <a:t>Implications of results</a:t>
            </a:r>
          </a:p>
        </p:txBody>
      </p:sp>
      <p:pic>
        <p:nvPicPr>
          <p:cNvPr id="5" name="Picture 4"/>
          <p:cNvPicPr>
            <a:picLocks noChangeAspect="1"/>
          </p:cNvPicPr>
          <p:nvPr/>
        </p:nvPicPr>
        <p:blipFill>
          <a:blip r:embed="rId3"/>
          <a:stretch>
            <a:fillRect/>
          </a:stretch>
        </p:blipFill>
        <p:spPr>
          <a:xfrm>
            <a:off x="5490102" y="1727811"/>
            <a:ext cx="3089561" cy="3900069"/>
          </a:xfrm>
          <a:prstGeom prst="rect">
            <a:avLst/>
          </a:prstGeom>
        </p:spPr>
      </p:pic>
      <p:sp>
        <p:nvSpPr>
          <p:cNvPr id="6"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42</a:t>
            </a:fld>
            <a:endParaRPr lang="en-US" dirty="0">
              <a:solidFill>
                <a:srgbClr val="000000"/>
              </a:solidFill>
              <a:sym typeface="Gill Sans" charset="0"/>
            </a:endParaRPr>
          </a:p>
        </p:txBody>
      </p:sp>
    </p:spTree>
    <p:extLst>
      <p:ext uri="{BB962C8B-B14F-4D97-AF65-F5344CB8AC3E}">
        <p14:creationId xmlns:p14="http://schemas.microsoft.com/office/powerpoint/2010/main" val="2352019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1550" y="1916832"/>
            <a:ext cx="8127903" cy="4023447"/>
          </a:xfrm>
        </p:spPr>
        <p:txBody>
          <a:bodyPr>
            <a:normAutofit/>
          </a:bodyPr>
          <a:lstStyle/>
          <a:p>
            <a:r>
              <a:rPr lang="en-US" dirty="0"/>
              <a:t>We are assuming that the patterns correspond with the same bills being voted on – perhaps some Congressmen have the same number of 'aye' and 'nay' votes, but voted on different bills</a:t>
            </a:r>
          </a:p>
          <a:p>
            <a:endParaRPr lang="en-US" dirty="0"/>
          </a:p>
          <a:p>
            <a:r>
              <a:rPr lang="en-US" dirty="0"/>
              <a:t>Network analysis can help determine additional connections between Congressmen</a:t>
            </a:r>
          </a:p>
          <a:p>
            <a:endParaRPr lang="en-US" dirty="0"/>
          </a:p>
          <a:p>
            <a:r>
              <a:rPr lang="en-US" dirty="0"/>
              <a:t>We haven't taken extenuating factors into account – political initiatives, current events, etc.</a:t>
            </a:r>
          </a:p>
          <a:p>
            <a:endParaRPr lang="en-US" dirty="0"/>
          </a:p>
          <a:p>
            <a:pPr marL="0" indent="0" algn="ctr">
              <a:buNone/>
            </a:pPr>
            <a:r>
              <a:rPr lang="en-US" sz="1875" b="1" i="1" dirty="0">
                <a:solidFill>
                  <a:srgbClr val="FF6600"/>
                </a:solidFill>
              </a:rPr>
              <a:t>This is a preliminary analysis that gives us initial </a:t>
            </a:r>
          </a:p>
          <a:p>
            <a:pPr marL="0" indent="0" algn="ctr">
              <a:buNone/>
            </a:pPr>
            <a:r>
              <a:rPr lang="en-US" sz="1875" b="1" i="1" dirty="0">
                <a:solidFill>
                  <a:srgbClr val="FF6600"/>
                </a:solidFill>
              </a:rPr>
              <a:t>insights and can help us direct further research</a:t>
            </a:r>
          </a:p>
          <a:p>
            <a:endParaRPr lang="en-US" dirty="0"/>
          </a:p>
        </p:txBody>
      </p:sp>
      <p:sp>
        <p:nvSpPr>
          <p:cNvPr id="3" name="Title 2"/>
          <p:cNvSpPr>
            <a:spLocks noGrp="1"/>
          </p:cNvSpPr>
          <p:nvPr>
            <p:ph type="title"/>
          </p:nvPr>
        </p:nvSpPr>
        <p:spPr/>
        <p:txBody>
          <a:bodyPr/>
          <a:lstStyle/>
          <a:p>
            <a:r>
              <a:rPr lang="en-US" dirty="0"/>
              <a:t>Limitations of results</a:t>
            </a:r>
          </a:p>
        </p:txBody>
      </p:sp>
      <p:sp>
        <p:nvSpPr>
          <p:cNvPr id="5"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43</a:t>
            </a:fld>
            <a:endParaRPr lang="en-US" dirty="0">
              <a:solidFill>
                <a:srgbClr val="000000"/>
              </a:solidFill>
              <a:sym typeface="Gill Sans" charset="0"/>
            </a:endParaRPr>
          </a:p>
        </p:txBody>
      </p:sp>
    </p:spTree>
    <p:extLst>
      <p:ext uri="{BB962C8B-B14F-4D97-AF65-F5344CB8AC3E}">
        <p14:creationId xmlns:p14="http://schemas.microsoft.com/office/powerpoint/2010/main" val="900147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1575" dirty="0"/>
              <a:t>The good and bad</a:t>
            </a:r>
          </a:p>
          <a:p>
            <a:pPr lvl="1">
              <a:spcBef>
                <a:spcPts val="587"/>
              </a:spcBef>
            </a:pPr>
            <a:r>
              <a:rPr lang="en-US" sz="1600" dirty="0"/>
              <a:t>+ cheap – </a:t>
            </a:r>
            <a:r>
              <a:rPr lang="en-US" sz="1600" dirty="0">
                <a:solidFill>
                  <a:srgbClr val="FF6600"/>
                </a:solidFill>
              </a:rPr>
              <a:t>NO LABELS</a:t>
            </a:r>
            <a:r>
              <a:rPr lang="en-US" sz="1600" dirty="0"/>
              <a:t>, labels are expensive to create and maintain</a:t>
            </a:r>
          </a:p>
          <a:p>
            <a:pPr lvl="1">
              <a:spcBef>
                <a:spcPts val="587"/>
              </a:spcBef>
            </a:pPr>
            <a:r>
              <a:rPr lang="en-US" sz="1600" dirty="0"/>
              <a:t>+/- clustering </a:t>
            </a:r>
            <a:r>
              <a:rPr lang="en-US" sz="1600" dirty="0">
                <a:solidFill>
                  <a:srgbClr val="FF6600"/>
                </a:solidFill>
              </a:rPr>
              <a:t>always works</a:t>
            </a:r>
          </a:p>
          <a:p>
            <a:pPr lvl="1">
              <a:spcBef>
                <a:spcPts val="587"/>
              </a:spcBef>
            </a:pPr>
            <a:r>
              <a:rPr lang="en-US" sz="1600" dirty="0"/>
              <a:t>- Many methods to choose from and </a:t>
            </a:r>
            <a:r>
              <a:rPr lang="en-US" sz="1600" dirty="0">
                <a:solidFill>
                  <a:srgbClr val="FF6600"/>
                </a:solidFill>
              </a:rPr>
              <a:t>knowing the right one can be nontrivial</a:t>
            </a:r>
            <a:r>
              <a:rPr lang="en-US" sz="1600" dirty="0"/>
              <a:t> and the differences between many are almost zero, so you need to understand what you're doing</a:t>
            </a:r>
          </a:p>
          <a:p>
            <a:pPr marL="0" indent="0">
              <a:buNone/>
            </a:pPr>
            <a:endParaRPr lang="en-US" sz="1575" dirty="0"/>
          </a:p>
          <a:p>
            <a:r>
              <a:rPr lang="en-US" sz="1575" dirty="0"/>
              <a:t>The evil</a:t>
            </a:r>
          </a:p>
          <a:p>
            <a:pPr lvl="1" fontAlgn="base">
              <a:spcBef>
                <a:spcPts val="587"/>
              </a:spcBef>
            </a:pPr>
            <a:r>
              <a:rPr lang="en-US" sz="1600" dirty="0"/>
              <a:t>Curse of </a:t>
            </a:r>
            <a:r>
              <a:rPr lang="en-US" sz="1600" dirty="0">
                <a:solidFill>
                  <a:srgbClr val="FF6600"/>
                </a:solidFill>
              </a:rPr>
              <a:t>dimensionality</a:t>
            </a:r>
          </a:p>
          <a:p>
            <a:pPr lvl="1" fontAlgn="base">
              <a:spcBef>
                <a:spcPts val="587"/>
              </a:spcBef>
            </a:pPr>
            <a:r>
              <a:rPr lang="en-US" sz="1600" dirty="0"/>
              <a:t>Clusters may </a:t>
            </a:r>
            <a:r>
              <a:rPr lang="en-US" sz="1600" dirty="0">
                <a:solidFill>
                  <a:srgbClr val="FF6600"/>
                </a:solidFill>
              </a:rPr>
              <a:t>result from poor data quality</a:t>
            </a:r>
          </a:p>
          <a:p>
            <a:pPr lvl="1" fontAlgn="base">
              <a:spcBef>
                <a:spcPts val="587"/>
              </a:spcBef>
            </a:pPr>
            <a:r>
              <a:rPr lang="en-US" sz="1600" dirty="0"/>
              <a:t>Non-deterministic (e.g. k-means) subject to local minimum. Since it works with averages, </a:t>
            </a:r>
            <a:r>
              <a:rPr lang="en-US" sz="1600" dirty="0">
                <a:solidFill>
                  <a:srgbClr val="FF6600"/>
                </a:solidFill>
              </a:rPr>
              <a:t>k-means does not get much better with Big Data</a:t>
            </a:r>
            <a:r>
              <a:rPr lang="en-US" sz="1600" dirty="0"/>
              <a:t> (marginal improvements) </a:t>
            </a:r>
          </a:p>
          <a:p>
            <a:pPr lvl="1" fontAlgn="base">
              <a:spcBef>
                <a:spcPts val="587"/>
              </a:spcBef>
            </a:pPr>
            <a:r>
              <a:rPr lang="en-US" sz="1600" dirty="0">
                <a:solidFill>
                  <a:srgbClr val="FF6600"/>
                </a:solidFill>
              </a:rPr>
              <a:t>Non spherical data</a:t>
            </a:r>
            <a:r>
              <a:rPr lang="en-US" sz="1600" dirty="0"/>
              <a:t> may result in </a:t>
            </a:r>
            <a:r>
              <a:rPr lang="en-US" sz="1600" dirty="0">
                <a:solidFill>
                  <a:srgbClr val="FF6600"/>
                </a:solidFill>
              </a:rPr>
              <a:t>poor clustering</a:t>
            </a:r>
            <a:r>
              <a:rPr lang="en-US" sz="1600" dirty="0"/>
              <a:t> (depending on method used)</a:t>
            </a:r>
          </a:p>
          <a:p>
            <a:pPr lvl="1" fontAlgn="base">
              <a:spcBef>
                <a:spcPts val="587"/>
              </a:spcBef>
            </a:pPr>
            <a:r>
              <a:rPr lang="en-US" sz="1600" dirty="0">
                <a:solidFill>
                  <a:srgbClr val="FF6600"/>
                </a:solidFill>
              </a:rPr>
              <a:t>Unequal cluster sizes</a:t>
            </a:r>
            <a:r>
              <a:rPr lang="en-US" sz="1600" dirty="0"/>
              <a:t> may result in </a:t>
            </a:r>
            <a:r>
              <a:rPr lang="en-US" sz="1600" dirty="0">
                <a:solidFill>
                  <a:srgbClr val="FF6600"/>
                </a:solidFill>
              </a:rPr>
              <a:t>poor clustering</a:t>
            </a:r>
            <a:r>
              <a:rPr lang="en-US" sz="1600" dirty="0"/>
              <a:t> (depending on method used)</a:t>
            </a:r>
          </a:p>
        </p:txBody>
      </p:sp>
      <p:sp>
        <p:nvSpPr>
          <p:cNvPr id="3" name="Title 2"/>
          <p:cNvSpPr>
            <a:spLocks noGrp="1"/>
          </p:cNvSpPr>
          <p:nvPr>
            <p:ph type="title"/>
          </p:nvPr>
        </p:nvSpPr>
        <p:spPr/>
        <p:txBody>
          <a:bodyPr/>
          <a:lstStyle/>
          <a:p>
            <a:r>
              <a:rPr lang="en-US" dirty="0"/>
              <a:t>The good, bad, and evil</a:t>
            </a:r>
          </a:p>
        </p:txBody>
      </p:sp>
      <p:sp>
        <p:nvSpPr>
          <p:cNvPr id="5" name="Slide Number Placeholder 2"/>
          <p:cNvSpPr>
            <a:spLocks noGrp="1"/>
          </p:cNvSpPr>
          <p:nvPr>
            <p:ph type="sldNum" sz="quarter" idx="4294967295"/>
          </p:nvPr>
        </p:nvSpPr>
        <p:spPr>
          <a:xfrm>
            <a:off x="6998329" y="5728195"/>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44</a:t>
            </a:fld>
            <a:endParaRPr lang="en-US" dirty="0">
              <a:solidFill>
                <a:srgbClr val="000000"/>
              </a:solidFill>
              <a:sym typeface="Gill Sans" charset="0"/>
            </a:endParaRPr>
          </a:p>
        </p:txBody>
      </p:sp>
    </p:spTree>
    <p:extLst>
      <p:ext uri="{BB962C8B-B14F-4D97-AF65-F5344CB8AC3E}">
        <p14:creationId xmlns:p14="http://schemas.microsoft.com/office/powerpoint/2010/main" val="279202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008FA56-6514-4770-B0C4-D58181C55BAA}"/>
              </a:ext>
            </a:extLst>
          </p:cNvPr>
          <p:cNvSpPr>
            <a:spLocks noGrp="1"/>
          </p:cNvSpPr>
          <p:nvPr>
            <p:ph type="sldNum" sz="quarter" idx="4"/>
          </p:nvPr>
        </p:nvSpPr>
        <p:spPr/>
        <p:txBody>
          <a:bodyPr/>
          <a:lstStyle/>
          <a:p>
            <a:fld id="{A2644288-DBB5-B146-A4C9-3FE617AA0A71}" type="slidenum">
              <a:rPr lang="en-US" smtClean="0"/>
              <a:pPr/>
              <a:t>45</a:t>
            </a:fld>
            <a:endParaRPr lang="en-US" dirty="0"/>
          </a:p>
        </p:txBody>
      </p:sp>
      <p:pic>
        <p:nvPicPr>
          <p:cNvPr id="7" name="Picture 6" descr="A picture containing diagram&#10;&#10;Description automatically generated">
            <a:extLst>
              <a:ext uri="{FF2B5EF4-FFF2-40B4-BE49-F238E27FC236}">
                <a16:creationId xmlns:a16="http://schemas.microsoft.com/office/drawing/2014/main" id="{F17AB913-5982-4F6C-8057-13233C33CB1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28600" y="76200"/>
            <a:ext cx="8839200" cy="5753100"/>
          </a:xfrm>
          <a:prstGeom prst="rect">
            <a:avLst/>
          </a:prstGeom>
        </p:spPr>
      </p:pic>
    </p:spTree>
    <p:extLst>
      <p:ext uri="{BB962C8B-B14F-4D97-AF65-F5344CB8AC3E}">
        <p14:creationId xmlns:p14="http://schemas.microsoft.com/office/powerpoint/2010/main" val="2792336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dirty="0"/>
              <a:t>Analysts need to </a:t>
            </a:r>
            <a:r>
              <a:rPr lang="en-US" dirty="0">
                <a:solidFill>
                  <a:srgbClr val="FF6600"/>
                </a:solidFill>
              </a:rPr>
              <a:t>ask the following questions</a:t>
            </a:r>
          </a:p>
          <a:p>
            <a:pPr lvl="1">
              <a:spcBef>
                <a:spcPts val="587"/>
              </a:spcBef>
            </a:pPr>
            <a:r>
              <a:rPr lang="en-US" sz="1600" dirty="0"/>
              <a:t>Do you want </a:t>
            </a:r>
            <a:r>
              <a:rPr lang="en-US" sz="1600" dirty="0">
                <a:solidFill>
                  <a:srgbClr val="FF6600"/>
                </a:solidFill>
              </a:rPr>
              <a:t>overlapping or non-overlapping clusters</a:t>
            </a:r>
            <a:r>
              <a:rPr lang="en-US" sz="1600" dirty="0"/>
              <a:t>?</a:t>
            </a:r>
          </a:p>
          <a:p>
            <a:pPr lvl="1">
              <a:spcBef>
                <a:spcPts val="587"/>
              </a:spcBef>
            </a:pPr>
            <a:r>
              <a:rPr lang="en-US" sz="1600" dirty="0"/>
              <a:t>Does your </a:t>
            </a:r>
            <a:r>
              <a:rPr lang="en-US" sz="1600" dirty="0">
                <a:solidFill>
                  <a:srgbClr val="FF6600"/>
                </a:solidFill>
              </a:rPr>
              <a:t>data satisfy the assumptions</a:t>
            </a:r>
            <a:r>
              <a:rPr lang="en-US" sz="1600" dirty="0"/>
              <a:t> of the clustering algorithm?</a:t>
            </a:r>
          </a:p>
          <a:p>
            <a:pPr lvl="1">
              <a:spcBef>
                <a:spcPts val="587"/>
              </a:spcBef>
            </a:pPr>
            <a:r>
              <a:rPr lang="en-US" sz="1600" dirty="0">
                <a:solidFill>
                  <a:srgbClr val="FF6600"/>
                </a:solidFill>
              </a:rPr>
              <a:t>How was the distance measure identified</a:t>
            </a:r>
            <a:r>
              <a:rPr lang="en-US" sz="1600" dirty="0"/>
              <a:t>? </a:t>
            </a:r>
          </a:p>
          <a:p>
            <a:pPr lvl="1">
              <a:spcBef>
                <a:spcPts val="587"/>
              </a:spcBef>
            </a:pPr>
            <a:r>
              <a:rPr lang="en-US" sz="1600" dirty="0">
                <a:solidFill>
                  <a:srgbClr val="FF6600"/>
                </a:solidFill>
              </a:rPr>
              <a:t>How many clusters and why</a:t>
            </a:r>
            <a:r>
              <a:rPr lang="en-US" sz="1600" dirty="0"/>
              <a:t>? Identifying the number of clusters is a difficult task if the number of class labels is not known beforehand </a:t>
            </a:r>
          </a:p>
          <a:p>
            <a:pPr lvl="1">
              <a:spcBef>
                <a:spcPts val="587"/>
              </a:spcBef>
            </a:pPr>
            <a:r>
              <a:rPr lang="en-US" sz="1600" dirty="0"/>
              <a:t>Does your </a:t>
            </a:r>
            <a:r>
              <a:rPr lang="en-US" sz="1600" dirty="0">
                <a:solidFill>
                  <a:srgbClr val="FF6600"/>
                </a:solidFill>
              </a:rPr>
              <a:t>method scale to the size of the data?</a:t>
            </a:r>
            <a:r>
              <a:rPr lang="en-US" sz="1600" dirty="0"/>
              <a:t> </a:t>
            </a:r>
          </a:p>
          <a:p>
            <a:pPr lvl="1">
              <a:spcBef>
                <a:spcPts val="587"/>
              </a:spcBef>
            </a:pPr>
            <a:r>
              <a:rPr lang="en-US" sz="1600" dirty="0">
                <a:solidFill>
                  <a:srgbClr val="FF6600"/>
                </a:solidFill>
              </a:rPr>
              <a:t>Is the compute time congruent with the temporal budget</a:t>
            </a:r>
            <a:r>
              <a:rPr lang="en-US" sz="1600" dirty="0"/>
              <a:t> of your business need (i.e. do you get answers back in time to make meaningful decisions)</a:t>
            </a:r>
          </a:p>
        </p:txBody>
      </p:sp>
      <p:sp>
        <p:nvSpPr>
          <p:cNvPr id="3" name="Title 2"/>
          <p:cNvSpPr>
            <a:spLocks noGrp="1"/>
          </p:cNvSpPr>
          <p:nvPr>
            <p:ph type="title"/>
          </p:nvPr>
        </p:nvSpPr>
        <p:spPr/>
        <p:txBody>
          <a:bodyPr/>
          <a:lstStyle/>
          <a:p>
            <a:r>
              <a:rPr lang="en-US" dirty="0"/>
              <a:t>The good, bad, and evil</a:t>
            </a:r>
          </a:p>
        </p:txBody>
      </p:sp>
      <p:sp>
        <p:nvSpPr>
          <p:cNvPr id="5" name="Slide Number Placeholder 2"/>
          <p:cNvSpPr>
            <a:spLocks noGrp="1"/>
          </p:cNvSpPr>
          <p:nvPr>
            <p:ph type="sldNum" sz="quarter" idx="4294967295"/>
          </p:nvPr>
        </p:nvSpPr>
        <p:spPr>
          <a:xfrm>
            <a:off x="6998329" y="5728195"/>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46</a:t>
            </a:fld>
            <a:endParaRPr lang="en-US" dirty="0">
              <a:solidFill>
                <a:srgbClr val="000000"/>
              </a:solidFill>
              <a:sym typeface="Gill Sans" charset="0"/>
            </a:endParaRPr>
          </a:p>
        </p:txBody>
      </p:sp>
    </p:spTree>
    <p:extLst>
      <p:ext uri="{BB962C8B-B14F-4D97-AF65-F5344CB8AC3E}">
        <p14:creationId xmlns:p14="http://schemas.microsoft.com/office/powerpoint/2010/main" val="1203848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817A48-3500-4D67-B011-C640200E32F2}"/>
              </a:ext>
            </a:extLst>
          </p:cNvPr>
          <p:cNvSpPr>
            <a:spLocks noGrp="1"/>
          </p:cNvSpPr>
          <p:nvPr>
            <p:ph idx="1"/>
          </p:nvPr>
        </p:nvSpPr>
        <p:spPr>
          <a:xfrm>
            <a:off x="700694" y="869474"/>
            <a:ext cx="8127903" cy="465384"/>
          </a:xfrm>
        </p:spPr>
        <p:txBody>
          <a:bodyPr/>
          <a:lstStyle/>
          <a:p>
            <a:pPr algn="ctr"/>
            <a:r>
              <a:rPr lang="en-US" dirty="0"/>
              <a:t>Let’s Look at Example</a:t>
            </a:r>
          </a:p>
          <a:p>
            <a:pPr algn="ctr"/>
            <a:endParaRPr lang="en-US" dirty="0"/>
          </a:p>
          <a:p>
            <a:pPr algn="ctr"/>
            <a:endParaRPr lang="en-US" dirty="0"/>
          </a:p>
        </p:txBody>
      </p:sp>
      <p:sp>
        <p:nvSpPr>
          <p:cNvPr id="5" name="Slide Number Placeholder 4">
            <a:extLst>
              <a:ext uri="{FF2B5EF4-FFF2-40B4-BE49-F238E27FC236}">
                <a16:creationId xmlns:a16="http://schemas.microsoft.com/office/drawing/2014/main" id="{39EDC687-952E-E12D-9C45-E41CF8BE49DE}"/>
              </a:ext>
            </a:extLst>
          </p:cNvPr>
          <p:cNvSpPr>
            <a:spLocks noGrp="1"/>
          </p:cNvSpPr>
          <p:nvPr>
            <p:ph type="sldNum" sz="quarter" idx="4"/>
          </p:nvPr>
        </p:nvSpPr>
        <p:spPr/>
        <p:txBody>
          <a:bodyPr/>
          <a:lstStyle/>
          <a:p>
            <a:fld id="{A2644288-DBB5-B146-A4C9-3FE617AA0A71}" type="slidenum">
              <a:rPr lang="en-US" smtClean="0"/>
              <a:pPr/>
              <a:t>5</a:t>
            </a:fld>
            <a:endParaRPr lang="en-US" dirty="0"/>
          </a:p>
        </p:txBody>
      </p:sp>
      <p:sp>
        <p:nvSpPr>
          <p:cNvPr id="6" name="Content Placeholder 2">
            <a:extLst>
              <a:ext uri="{FF2B5EF4-FFF2-40B4-BE49-F238E27FC236}">
                <a16:creationId xmlns:a16="http://schemas.microsoft.com/office/drawing/2014/main" id="{AE457363-112A-8D52-1B86-7DBC046DFC41}"/>
              </a:ext>
            </a:extLst>
          </p:cNvPr>
          <p:cNvSpPr txBox="1">
            <a:spLocks/>
          </p:cNvSpPr>
          <p:nvPr/>
        </p:nvSpPr>
        <p:spPr>
          <a:xfrm>
            <a:off x="1066800" y="1524000"/>
            <a:ext cx="7886700" cy="46538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accent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a:buChar char="•"/>
              <a:defRPr sz="2400" kern="1200">
                <a:solidFill>
                  <a:schemeClr val="accent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a:buChar char="•"/>
              <a:defRPr sz="2000" kern="1200">
                <a:solidFill>
                  <a:schemeClr val="accent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a:buChar char="•"/>
              <a:defRPr sz="1800" kern="1200">
                <a:solidFill>
                  <a:schemeClr val="accent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a:buChar char="•"/>
              <a:defRPr sz="1800" kern="1200">
                <a:solidFill>
                  <a:schemeClr val="accent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100" dirty="0">
                <a:hlinkClick r:id="rId2"/>
              </a:rPr>
              <a:t>https://www.naftaliharris.com/blog/visualizing-k-means-clustering/</a:t>
            </a:r>
            <a:endParaRPr lang="en-US" sz="2100" dirty="0"/>
          </a:p>
        </p:txBody>
      </p:sp>
      <p:pic>
        <p:nvPicPr>
          <p:cNvPr id="8" name="Picture 7" descr="A qr code on a white background&#10;&#10;Description automatically generated">
            <a:extLst>
              <a:ext uri="{FF2B5EF4-FFF2-40B4-BE49-F238E27FC236}">
                <a16:creationId xmlns:a16="http://schemas.microsoft.com/office/drawing/2014/main" id="{E7120703-6BD6-86ED-48A5-35F6AFDD06E6}"/>
              </a:ext>
            </a:extLst>
          </p:cNvPr>
          <p:cNvPicPr>
            <a:picLocks noChangeAspect="1"/>
          </p:cNvPicPr>
          <p:nvPr/>
        </p:nvPicPr>
        <p:blipFill>
          <a:blip r:embed="rId3"/>
          <a:stretch>
            <a:fillRect/>
          </a:stretch>
        </p:blipFill>
        <p:spPr>
          <a:xfrm>
            <a:off x="3581400" y="2178525"/>
            <a:ext cx="2143125" cy="2143125"/>
          </a:xfrm>
          <a:prstGeom prst="rect">
            <a:avLst/>
          </a:prstGeom>
        </p:spPr>
      </p:pic>
      <p:sp>
        <p:nvSpPr>
          <p:cNvPr id="3" name="Content Placeholder 1">
            <a:extLst>
              <a:ext uri="{FF2B5EF4-FFF2-40B4-BE49-F238E27FC236}">
                <a16:creationId xmlns:a16="http://schemas.microsoft.com/office/drawing/2014/main" id="{81F90393-A534-36C9-950C-0134D84B4460}"/>
              </a:ext>
            </a:extLst>
          </p:cNvPr>
          <p:cNvSpPr txBox="1">
            <a:spLocks/>
          </p:cNvSpPr>
          <p:nvPr/>
        </p:nvSpPr>
        <p:spPr>
          <a:xfrm>
            <a:off x="700693" y="4475025"/>
            <a:ext cx="8127903" cy="465384"/>
          </a:xfrm>
        </p:spPr>
        <p:txBody>
          <a:bodyPr/>
          <a:lstStyle>
            <a:lvl1pPr algn="l" rtl="0" eaLnBrk="1" fontAlgn="base" hangingPunct="1">
              <a:spcBef>
                <a:spcPct val="20000"/>
              </a:spcBef>
              <a:spcAft>
                <a:spcPct val="0"/>
              </a:spcAft>
              <a:buClr>
                <a:schemeClr val="accent1"/>
              </a:buClr>
              <a:buFont typeface="Wingdings" charset="0"/>
              <a:defRPr sz="2400" kern="1200">
                <a:solidFill>
                  <a:srgbClr val="262626"/>
                </a:solidFill>
                <a:latin typeface="+mn-lt"/>
                <a:ea typeface="ＭＳ Ｐゴシック" charset="0"/>
                <a:cs typeface="ＭＳ Ｐゴシック" charset="0"/>
              </a:defRPr>
            </a:lvl1pPr>
            <a:lvl2pPr marL="411163" algn="l" rtl="0" eaLnBrk="1" fontAlgn="base" hangingPunct="1">
              <a:spcBef>
                <a:spcPct val="20000"/>
              </a:spcBef>
              <a:spcAft>
                <a:spcPct val="0"/>
              </a:spcAft>
              <a:buClr>
                <a:schemeClr val="accent1"/>
              </a:buClr>
              <a:buFont typeface="Wingdings" charset="0"/>
              <a:defRPr sz="2200" kern="1200">
                <a:solidFill>
                  <a:srgbClr val="262626"/>
                </a:solidFill>
                <a:latin typeface="+mn-lt"/>
                <a:ea typeface="ＭＳ Ｐゴシック" charset="0"/>
                <a:cs typeface="+mn-cs"/>
              </a:defRPr>
            </a:lvl2pPr>
            <a:lvl3pPr marL="776288" algn="l" rtl="0" eaLnBrk="1" fontAlgn="base" hangingPunct="1">
              <a:spcBef>
                <a:spcPct val="20000"/>
              </a:spcBef>
              <a:spcAft>
                <a:spcPct val="0"/>
              </a:spcAft>
              <a:buClr>
                <a:schemeClr val="accent1"/>
              </a:buClr>
              <a:buFont typeface="Wingdings" charset="0"/>
              <a:defRPr sz="2000" kern="1200">
                <a:solidFill>
                  <a:srgbClr val="262626"/>
                </a:solidFill>
                <a:latin typeface="+mn-lt"/>
                <a:ea typeface="ＭＳ Ｐゴシック" charset="0"/>
                <a:cs typeface="+mn-cs"/>
              </a:defRPr>
            </a:lvl3pPr>
            <a:lvl4pPr marL="1187450" algn="l" rtl="0" eaLnBrk="1" fontAlgn="base" hangingPunct="1">
              <a:spcBef>
                <a:spcPct val="20000"/>
              </a:spcBef>
              <a:spcAft>
                <a:spcPct val="0"/>
              </a:spcAft>
              <a:buClr>
                <a:schemeClr val="accent1"/>
              </a:buClr>
              <a:buFont typeface="Wingdings" charset="0"/>
              <a:defRPr kern="1200">
                <a:solidFill>
                  <a:srgbClr val="262626"/>
                </a:solidFill>
                <a:latin typeface="+mn-lt"/>
                <a:ea typeface="ＭＳ Ｐゴシック" charset="0"/>
                <a:cs typeface="+mn-cs"/>
              </a:defRPr>
            </a:lvl4pPr>
            <a:lvl5pPr marL="1508125" algn="l" rtl="0" eaLnBrk="1" fontAlgn="base" hangingPunct="1">
              <a:spcBef>
                <a:spcPct val="20000"/>
              </a:spcBef>
              <a:spcAft>
                <a:spcPct val="0"/>
              </a:spcAft>
              <a:buClr>
                <a:schemeClr val="accent1"/>
              </a:buClr>
              <a:buFont typeface="Wingdings" charset="0"/>
              <a:defRPr sz="1600" kern="1200">
                <a:solidFill>
                  <a:srgbClr val="262626"/>
                </a:solidFill>
                <a:latin typeface="+mn-lt"/>
                <a:ea typeface="ＭＳ Ｐゴシック" charset="0"/>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pPr algn="ctr"/>
            <a:r>
              <a:rPr lang="en-US" dirty="0"/>
              <a:t>Use the tool to estimate the optimal number of clusters for </a:t>
            </a:r>
            <a:r>
              <a:rPr lang="en-US"/>
              <a:t>the Smiley Face. </a:t>
            </a:r>
            <a:endParaRPr lang="en-US" dirty="0"/>
          </a:p>
          <a:p>
            <a:pPr algn="ctr"/>
            <a:endParaRPr lang="en-US" dirty="0"/>
          </a:p>
          <a:p>
            <a:pPr algn="ctr"/>
            <a:endParaRPr lang="en-US" dirty="0"/>
          </a:p>
        </p:txBody>
      </p:sp>
    </p:spTree>
    <p:extLst>
      <p:ext uri="{BB962C8B-B14F-4D97-AF65-F5344CB8AC3E}">
        <p14:creationId xmlns:p14="http://schemas.microsoft.com/office/powerpoint/2010/main" val="1802038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42900" indent="-342900">
              <a:buFont typeface="+mj-lt"/>
              <a:buAutoNum type="arabicPeriod"/>
            </a:pPr>
            <a:r>
              <a:rPr lang="en-US" dirty="0"/>
              <a:t>What is Machine Learning?</a:t>
            </a:r>
          </a:p>
          <a:p>
            <a:pPr marL="342900" indent="-342900">
              <a:buFont typeface="+mj-lt"/>
              <a:buAutoNum type="arabicPeriod"/>
            </a:pPr>
            <a:r>
              <a:rPr lang="en-US" dirty="0"/>
              <a:t>What is exploratory data analysis?</a:t>
            </a:r>
          </a:p>
          <a:p>
            <a:pPr marL="342900" indent="-342900">
              <a:buFont typeface="+mj-lt"/>
              <a:buAutoNum type="arabicPeriod"/>
            </a:pPr>
            <a:r>
              <a:rPr lang="en-US" dirty="0"/>
              <a:t>k-means clustering</a:t>
            </a:r>
          </a:p>
          <a:p>
            <a:pPr marL="580430" lvl="1" indent="-216694"/>
            <a:r>
              <a:rPr lang="en-US" dirty="0"/>
              <a:t>Does Congress vote in patterns?</a:t>
            </a:r>
          </a:p>
          <a:p>
            <a:pPr marL="342900" indent="-342900">
              <a:buFont typeface="+mj-lt"/>
              <a:buAutoNum type="arabicPeriod"/>
            </a:pPr>
            <a:r>
              <a:rPr lang="en-US" dirty="0"/>
              <a:t>Multi-dimensional k-means clustering</a:t>
            </a:r>
          </a:p>
          <a:p>
            <a:pPr marL="580430" lvl="1" indent="-216694"/>
            <a:r>
              <a:rPr lang="en-US" dirty="0"/>
              <a:t>Are NBA players compensated according to performance?</a:t>
            </a:r>
          </a:p>
          <a:p>
            <a:endParaRPr lang="en-US" dirty="0"/>
          </a:p>
        </p:txBody>
      </p:sp>
      <p:sp>
        <p:nvSpPr>
          <p:cNvPr id="3" name="Title 2"/>
          <p:cNvSpPr>
            <a:spLocks noGrp="1"/>
          </p:cNvSpPr>
          <p:nvPr>
            <p:ph type="title"/>
          </p:nvPr>
        </p:nvSpPr>
        <p:spPr/>
        <p:txBody>
          <a:bodyPr/>
          <a:lstStyle/>
          <a:p>
            <a:r>
              <a:rPr lang="en-US" dirty="0"/>
              <a:t>Outline: Intro to Unsupervised ML</a:t>
            </a:r>
          </a:p>
        </p:txBody>
      </p:sp>
      <p:sp>
        <p:nvSpPr>
          <p:cNvPr id="6" name="Slide Number Placeholder 2"/>
          <p:cNvSpPr>
            <a:spLocks noGrp="1"/>
          </p:cNvSpPr>
          <p:nvPr>
            <p:ph type="sldNum" sz="quarter" idx="4"/>
          </p:nvPr>
        </p:nvSpPr>
        <p:spPr>
          <a:xfrm>
            <a:off x="7010400" y="5728097"/>
            <a:ext cx="2133600" cy="273844"/>
          </a:xfrm>
          <a:prstGeom prst="rect">
            <a:avLst/>
          </a:prstGeom>
        </p:spPr>
        <p:txBody>
          <a:bodyPr/>
          <a:lstStyle/>
          <a:p>
            <a:pPr defTabSz="342900"/>
            <a:fld id="{A2644288-DBB5-B146-A4C9-3FE617AA0A71}" type="slidenum">
              <a:rPr lang="en-US">
                <a:solidFill>
                  <a:srgbClr val="000000"/>
                </a:solidFill>
                <a:sym typeface="Gill Sans" charset="0"/>
              </a:rPr>
              <a:pPr defTabSz="342900"/>
              <a:t>6</a:t>
            </a:fld>
            <a:endParaRPr lang="en-US" dirty="0">
              <a:solidFill>
                <a:srgbClr val="000000"/>
              </a:solidFill>
              <a:sym typeface="Gill Sans" charset="0"/>
            </a:endParaRPr>
          </a:p>
        </p:txBody>
      </p:sp>
      <p:sp>
        <p:nvSpPr>
          <p:cNvPr id="7" name="Rectangle 6"/>
          <p:cNvSpPr/>
          <p:nvPr/>
        </p:nvSpPr>
        <p:spPr>
          <a:xfrm>
            <a:off x="462350" y="1752600"/>
            <a:ext cx="8397933" cy="381000"/>
          </a:xfrm>
          <a:prstGeom prst="rect">
            <a:avLst/>
          </a:prstGeom>
          <a:noFill/>
          <a:ln w="635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2100" dirty="0">
              <a:solidFill>
                <a:prstClr val="white"/>
              </a:solidFill>
              <a:latin typeface="Calibri"/>
              <a:sym typeface="Gill Sans" charset="0"/>
            </a:endParaRPr>
          </a:p>
        </p:txBody>
      </p:sp>
    </p:spTree>
    <p:extLst>
      <p:ext uri="{BB962C8B-B14F-4D97-AF65-F5344CB8AC3E}">
        <p14:creationId xmlns:p14="http://schemas.microsoft.com/office/powerpoint/2010/main" val="3841964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1550" y="1916832"/>
            <a:ext cx="8127903" cy="3753417"/>
          </a:xfrm>
        </p:spPr>
        <p:txBody>
          <a:bodyPr>
            <a:normAutofit/>
          </a:bodyPr>
          <a:lstStyle/>
          <a:p>
            <a:r>
              <a:rPr lang="en-US" dirty="0"/>
              <a:t>Exploratory data analysis or “EDA” is an approach where the intent is to see what the data can tell us beyond modeling or hypothesis testing</a:t>
            </a:r>
          </a:p>
          <a:p>
            <a:pPr lvl="1"/>
            <a:r>
              <a:rPr lang="en-US" b="1" dirty="0">
                <a:solidFill>
                  <a:srgbClr val="FF6600"/>
                </a:solidFill>
              </a:rPr>
              <a:t>Data visualization</a:t>
            </a:r>
            <a:r>
              <a:rPr lang="en-US" dirty="0"/>
              <a:t> is one of the most common forms of EDA</a:t>
            </a:r>
          </a:p>
          <a:p>
            <a:endParaRPr lang="en-US" dirty="0"/>
          </a:p>
          <a:p>
            <a:pPr marL="171450" lvl="1" indent="0">
              <a:buNone/>
            </a:pPr>
            <a:endParaRPr lang="en-US" dirty="0"/>
          </a:p>
        </p:txBody>
      </p:sp>
      <p:sp>
        <p:nvSpPr>
          <p:cNvPr id="3" name="Title 2"/>
          <p:cNvSpPr>
            <a:spLocks noGrp="1"/>
          </p:cNvSpPr>
          <p:nvPr>
            <p:ph type="title"/>
          </p:nvPr>
        </p:nvSpPr>
        <p:spPr/>
        <p:txBody>
          <a:bodyPr/>
          <a:lstStyle/>
          <a:p>
            <a:r>
              <a:rPr lang="en-US" dirty="0"/>
              <a:t>What is exploratory data analysis?</a:t>
            </a:r>
          </a:p>
        </p:txBody>
      </p:sp>
      <p:sp>
        <p:nvSpPr>
          <p:cNvPr id="4" name="Slide Number Placeholder 2"/>
          <p:cNvSpPr>
            <a:spLocks noGrp="1"/>
          </p:cNvSpPr>
          <p:nvPr>
            <p:ph type="sldNum" sz="quarter" idx="4"/>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7</a:t>
            </a:fld>
            <a:endParaRPr lang="en-US" dirty="0">
              <a:solidFill>
                <a:srgbClr val="000000"/>
              </a:solidFill>
              <a:sym typeface="Gill Sans" charset="0"/>
            </a:endParaRPr>
          </a:p>
        </p:txBody>
      </p:sp>
    </p:spTree>
    <p:extLst>
      <p:ext uri="{BB962C8B-B14F-4D97-AF65-F5344CB8AC3E}">
        <p14:creationId xmlns:p14="http://schemas.microsoft.com/office/powerpoint/2010/main" val="83754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889829"/>
            <a:ext cx="5859651" cy="3753417"/>
          </a:xfrm>
        </p:spPr>
        <p:txBody>
          <a:bodyPr>
            <a:normAutofit/>
          </a:bodyPr>
          <a:lstStyle/>
          <a:p>
            <a:pPr marL="0" indent="0">
              <a:buNone/>
            </a:pPr>
            <a:r>
              <a:rPr lang="en-US" dirty="0"/>
              <a:t>When </a:t>
            </a:r>
            <a:r>
              <a:rPr lang="en-US" b="1" dirty="0">
                <a:solidFill>
                  <a:srgbClr val="FF6600"/>
                </a:solidFill>
              </a:rPr>
              <a:t>data is too big or complex</a:t>
            </a:r>
            <a:r>
              <a:rPr lang="en-US" dirty="0"/>
              <a:t> to be analyzed just by visualizing it, these types of analysis can help:</a:t>
            </a:r>
          </a:p>
          <a:p>
            <a:pPr marL="0" indent="0">
              <a:buNone/>
            </a:pPr>
            <a:endParaRPr lang="en-US" u="sng" dirty="0"/>
          </a:p>
          <a:p>
            <a:pPr marL="342900" indent="-342900">
              <a:buFont typeface="+mj-lt"/>
              <a:buAutoNum type="arabicPeriod"/>
            </a:pPr>
            <a:r>
              <a:rPr lang="en-US" u="sng" dirty="0"/>
              <a:t>Clustering:</a:t>
            </a:r>
            <a:r>
              <a:rPr lang="en-US" dirty="0"/>
              <a:t> compare pieces of data by </a:t>
            </a:r>
            <a:r>
              <a:rPr lang="en-US" b="1" dirty="0">
                <a:solidFill>
                  <a:srgbClr val="FF6600"/>
                </a:solidFill>
              </a:rPr>
              <a:t>measuring similarity among them</a:t>
            </a:r>
            <a:endParaRPr lang="en-US" dirty="0"/>
          </a:p>
          <a:p>
            <a:pPr marL="342900" indent="-342900">
              <a:buFont typeface="+mj-lt"/>
              <a:buAutoNum type="arabicPeriod"/>
            </a:pPr>
            <a:endParaRPr lang="en-US" dirty="0"/>
          </a:p>
          <a:p>
            <a:pPr marL="342900" indent="-342900">
              <a:buFont typeface="+mj-lt"/>
              <a:buAutoNum type="arabicPeriod"/>
            </a:pPr>
            <a:r>
              <a:rPr lang="en-US" u="sng" dirty="0"/>
              <a:t>Network analysis:</a:t>
            </a:r>
            <a:r>
              <a:rPr lang="en-US" dirty="0"/>
              <a:t> analyze </a:t>
            </a:r>
            <a:r>
              <a:rPr lang="en-US" b="1" dirty="0">
                <a:solidFill>
                  <a:srgbClr val="FF6600"/>
                </a:solidFill>
              </a:rPr>
              <a:t>how people, places and entities are connected</a:t>
            </a:r>
            <a:r>
              <a:rPr lang="en-US" dirty="0"/>
              <a:t> to evaluate the properties and structure of a network </a:t>
            </a:r>
          </a:p>
          <a:p>
            <a:pPr marL="342900" indent="-342900">
              <a:buFont typeface="+mj-lt"/>
              <a:buAutoNum type="arabicPeriod"/>
            </a:pPr>
            <a:r>
              <a:rPr lang="en-US" u="sng" dirty="0"/>
              <a:t>Text mining:</a:t>
            </a:r>
            <a:r>
              <a:rPr lang="en-US" dirty="0"/>
              <a:t> </a:t>
            </a:r>
            <a:r>
              <a:rPr lang="en-US" b="1" dirty="0">
                <a:solidFill>
                  <a:srgbClr val="FF6600"/>
                </a:solidFill>
              </a:rPr>
              <a:t>analyze</a:t>
            </a:r>
            <a:r>
              <a:rPr lang="en-US" dirty="0"/>
              <a:t> what </a:t>
            </a:r>
            <a:r>
              <a:rPr lang="en-US" b="1" dirty="0">
                <a:solidFill>
                  <a:srgbClr val="FF6600"/>
                </a:solidFill>
              </a:rPr>
              <a:t>large bodies of unstructured or structured text</a:t>
            </a:r>
            <a:r>
              <a:rPr lang="en-US" dirty="0"/>
              <a:t> say</a:t>
            </a:r>
          </a:p>
        </p:txBody>
      </p:sp>
      <p:sp>
        <p:nvSpPr>
          <p:cNvPr id="3" name="Title 2"/>
          <p:cNvSpPr>
            <a:spLocks noGrp="1"/>
          </p:cNvSpPr>
          <p:nvPr>
            <p:ph type="title"/>
          </p:nvPr>
        </p:nvSpPr>
        <p:spPr/>
        <p:txBody>
          <a:bodyPr/>
          <a:lstStyle/>
          <a:p>
            <a:r>
              <a:rPr lang="en-US" dirty="0"/>
              <a:t>Types of exploratory data analysis</a:t>
            </a:r>
          </a:p>
        </p:txBody>
      </p:sp>
      <p:pic>
        <p:nvPicPr>
          <p:cNvPr id="4" name="Picture 3"/>
          <p:cNvPicPr>
            <a:picLocks noChangeAspect="1"/>
          </p:cNvPicPr>
          <p:nvPr/>
        </p:nvPicPr>
        <p:blipFill rotWithShape="1">
          <a:blip r:embed="rId2" cstate="print">
            <a:clrChange>
              <a:clrFrom>
                <a:srgbClr val="FFFFFF"/>
              </a:clrFrom>
              <a:clrTo>
                <a:srgbClr val="FFFFFF">
                  <a:alpha val="0"/>
                </a:srgbClr>
              </a:clrTo>
            </a:clrChange>
            <a:alphaModFix amt="58000"/>
            <a:extLst>
              <a:ext uri="{28A0092B-C50C-407E-A947-70E740481C1C}">
                <a14:useLocalDpi xmlns:a14="http://schemas.microsoft.com/office/drawing/2010/main"/>
              </a:ext>
            </a:extLst>
          </a:blip>
          <a:srcRect l="3206" t="7025" r="17327" b="18429"/>
          <a:stretch/>
        </p:blipFill>
        <p:spPr>
          <a:xfrm>
            <a:off x="6404967" y="3061669"/>
            <a:ext cx="2581275" cy="1362075"/>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alphaModFix amt="58000"/>
          </a:blip>
          <a:stretch>
            <a:fillRect/>
          </a:stretch>
        </p:blipFill>
        <p:spPr>
          <a:xfrm>
            <a:off x="6775509" y="4650743"/>
            <a:ext cx="1840191" cy="942249"/>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alphaModFix amt="58000"/>
          </a:blip>
          <a:stretch>
            <a:fillRect/>
          </a:stretch>
        </p:blipFill>
        <p:spPr>
          <a:xfrm>
            <a:off x="6908695" y="1754814"/>
            <a:ext cx="1573819" cy="1215135"/>
          </a:xfrm>
          <a:prstGeom prst="rect">
            <a:avLst/>
          </a:prstGeom>
        </p:spPr>
      </p:pic>
      <p:sp>
        <p:nvSpPr>
          <p:cNvPr id="7" name="Slide Number Placeholder 2"/>
          <p:cNvSpPr>
            <a:spLocks noGrp="1"/>
          </p:cNvSpPr>
          <p:nvPr>
            <p:ph type="sldNum" sz="quarter" idx="4"/>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8</a:t>
            </a:fld>
            <a:endParaRPr lang="en-US" dirty="0">
              <a:solidFill>
                <a:srgbClr val="000000"/>
              </a:solidFill>
              <a:sym typeface="Gill Sans" charset="0"/>
            </a:endParaRPr>
          </a:p>
        </p:txBody>
      </p:sp>
    </p:spTree>
    <p:extLst>
      <p:ext uri="{BB962C8B-B14F-4D97-AF65-F5344CB8AC3E}">
        <p14:creationId xmlns:p14="http://schemas.microsoft.com/office/powerpoint/2010/main" val="4063270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521550" y="2132856"/>
            <a:ext cx="8127903" cy="743629"/>
          </a:xfrm>
        </p:spPr>
        <p:txBody>
          <a:bodyPr/>
          <a:lstStyle/>
          <a:p>
            <a:r>
              <a:rPr lang="en-US" dirty="0"/>
              <a:t>The data inputs have </a:t>
            </a:r>
            <a:r>
              <a:rPr lang="en-US" b="1" i="1" dirty="0"/>
              <a:t>(x)</a:t>
            </a:r>
            <a:r>
              <a:rPr lang="en-US" dirty="0"/>
              <a:t> no target outputs </a:t>
            </a:r>
            <a:r>
              <a:rPr lang="en-US" b="1" i="1" dirty="0"/>
              <a:t>(y)</a:t>
            </a:r>
          </a:p>
          <a:p>
            <a:endParaRPr lang="en-US" dirty="0"/>
          </a:p>
        </p:txBody>
      </p:sp>
      <p:sp>
        <p:nvSpPr>
          <p:cNvPr id="3" name="Title 2"/>
          <p:cNvSpPr>
            <a:spLocks noGrp="1"/>
          </p:cNvSpPr>
          <p:nvPr>
            <p:ph type="title"/>
          </p:nvPr>
        </p:nvSpPr>
        <p:spPr/>
        <p:txBody>
          <a:bodyPr/>
          <a:lstStyle/>
          <a:p>
            <a:r>
              <a:rPr lang="en-US" dirty="0"/>
              <a:t>Unsupervised machine learning</a:t>
            </a:r>
          </a:p>
        </p:txBody>
      </p:sp>
      <p:sp>
        <p:nvSpPr>
          <p:cNvPr id="4" name="Shape 63"/>
          <p:cNvSpPr txBox="1"/>
          <p:nvPr/>
        </p:nvSpPr>
        <p:spPr>
          <a:xfrm>
            <a:off x="124007" y="3274336"/>
            <a:ext cx="1431159" cy="623235"/>
          </a:xfrm>
          <a:prstGeom prst="rect">
            <a:avLst/>
          </a:prstGeom>
          <a:noFill/>
          <a:ln>
            <a:noFill/>
          </a:ln>
        </p:spPr>
        <p:txBody>
          <a:bodyPr wrap="square" lIns="34284" tIns="34284" rIns="34284" bIns="34284" anchor="ctr" anchorCtr="0">
            <a:spAutoFit/>
          </a:bodyPr>
          <a:lstStyle/>
          <a:p>
            <a:pPr algn="ctr" defTabSz="342900">
              <a:spcBef>
                <a:spcPts val="0"/>
              </a:spcBef>
            </a:pPr>
            <a:r>
              <a:rPr lang="en" u="sng"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Roboto Condensed"/>
              </a:rPr>
              <a:t>Input </a:t>
            </a:r>
            <a:r>
              <a:rPr lang="en" i="1" u="sng"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Georgia"/>
              </a:rPr>
              <a:t>x:</a:t>
            </a:r>
          </a:p>
          <a:p>
            <a:pPr algn="ctr" defTabSz="342900">
              <a:spcBef>
                <a:spcPts val="0"/>
              </a:spcBef>
            </a:pPr>
            <a:r>
              <a:rPr lang="en-US"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Roboto Condensed"/>
              </a:rPr>
              <a:t>Voter</a:t>
            </a:r>
            <a:endParaRPr lang="en"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Roboto Condensed"/>
            </a:endParaRPr>
          </a:p>
        </p:txBody>
      </p:sp>
      <p:sp>
        <p:nvSpPr>
          <p:cNvPr id="5" name="Shape 64"/>
          <p:cNvSpPr txBox="1"/>
          <p:nvPr/>
        </p:nvSpPr>
        <p:spPr>
          <a:xfrm>
            <a:off x="6894258" y="3135836"/>
            <a:ext cx="1995573" cy="900234"/>
          </a:xfrm>
          <a:prstGeom prst="rect">
            <a:avLst/>
          </a:prstGeom>
          <a:noFill/>
          <a:ln>
            <a:noFill/>
          </a:ln>
        </p:spPr>
        <p:txBody>
          <a:bodyPr wrap="square" lIns="34284" tIns="34284" rIns="34284" bIns="34284" anchor="ctr" anchorCtr="0">
            <a:spAutoFit/>
          </a:bodyPr>
          <a:lstStyle/>
          <a:p>
            <a:pPr algn="ctr" defTabSz="342900">
              <a:spcBef>
                <a:spcPts val="0"/>
              </a:spcBef>
            </a:pPr>
            <a:r>
              <a:rPr lang="en" u="sng"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Roboto Condensed"/>
              </a:rPr>
              <a:t>Output </a:t>
            </a:r>
            <a:r>
              <a:rPr lang="en" i="1" u="sng"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Georgia"/>
              </a:rPr>
              <a:t>y:</a:t>
            </a:r>
          </a:p>
          <a:p>
            <a:pPr algn="ctr" defTabSz="342900">
              <a:spcBef>
                <a:spcPts val="0"/>
              </a:spcBef>
            </a:pPr>
            <a:r>
              <a:rPr lang="en"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Roboto Condensed"/>
              </a:rPr>
              <a:t>Not </a:t>
            </a:r>
            <a:r>
              <a:rPr lang="en-US"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Roboto Condensed"/>
              </a:rPr>
              <a:t>g</a:t>
            </a:r>
            <a:r>
              <a:rPr lang="en"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Roboto Condensed"/>
              </a:rPr>
              <a:t>iven</a:t>
            </a:r>
            <a:endParaRPr lang="en-US"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Roboto Condensed"/>
            </a:endParaRPr>
          </a:p>
          <a:p>
            <a:pPr algn="ctr" defTabSz="342900">
              <a:spcBef>
                <a:spcPts val="0"/>
              </a:spcBef>
            </a:pPr>
            <a:r>
              <a:rPr lang="en-US"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Roboto Condensed"/>
              </a:rPr>
              <a:t>(To be discovered)</a:t>
            </a:r>
            <a:endParaRPr lang="en" dirty="0">
              <a:solidFill>
                <a:prstClr val="black"/>
              </a:solidFill>
              <a:latin typeface="Lato Light" panose="020F0502020204030203" pitchFamily="34" charset="0"/>
              <a:ea typeface="Lato Light" panose="020F0502020204030203" pitchFamily="34" charset="0"/>
              <a:cs typeface="Lato Light" panose="020F0502020204030203" pitchFamily="34" charset="0"/>
              <a:sym typeface="Roboto Condensed"/>
            </a:endParaRPr>
          </a:p>
        </p:txBody>
      </p:sp>
      <p:sp>
        <p:nvSpPr>
          <p:cNvPr id="9" name="Shape 79"/>
          <p:cNvSpPr txBox="1"/>
          <p:nvPr/>
        </p:nvSpPr>
        <p:spPr>
          <a:xfrm>
            <a:off x="5139063" y="2618910"/>
            <a:ext cx="1836204" cy="2377562"/>
          </a:xfrm>
          <a:prstGeom prst="rect">
            <a:avLst/>
          </a:prstGeom>
          <a:noFill/>
          <a:ln w="9525" cap="flat">
            <a:noFill/>
            <a:prstDash val="solid"/>
            <a:round/>
            <a:headEnd type="none" w="med" len="med"/>
            <a:tailEnd type="none" w="med" len="med"/>
          </a:ln>
        </p:spPr>
        <p:txBody>
          <a:bodyPr wrap="square" lIns="34284" tIns="34284" rIns="34284" bIns="34284" anchor="ctr" anchorCtr="0">
            <a:spAutoFit/>
          </a:bodyPr>
          <a:lstStyle/>
          <a:p>
            <a:pPr algn="ctr" defTabSz="342900">
              <a:spcBef>
                <a:spcPts val="0"/>
              </a:spcBef>
            </a:pPr>
            <a:r>
              <a:rPr lang="en" sz="15000" dirty="0">
                <a:solidFill>
                  <a:prstClr val="black"/>
                </a:solidFill>
                <a:latin typeface="Lato Black" panose="020F0502020204030203" pitchFamily="34" charset="0"/>
                <a:ea typeface="Lato Black" panose="020F0502020204030203" pitchFamily="34" charset="0"/>
                <a:cs typeface="Lato Black" panose="020F0502020204030203" pitchFamily="34" charset="0"/>
                <a:sym typeface="Roboto Condensed"/>
              </a:rPr>
              <a:t>?</a:t>
            </a:r>
          </a:p>
        </p:txBody>
      </p:sp>
      <p:sp>
        <p:nvSpPr>
          <p:cNvPr id="10" name="Rectangle 9"/>
          <p:cNvSpPr/>
          <p:nvPr/>
        </p:nvSpPr>
        <p:spPr>
          <a:xfrm>
            <a:off x="467544" y="4968171"/>
            <a:ext cx="8422287" cy="738664"/>
          </a:xfrm>
          <a:prstGeom prst="rect">
            <a:avLst/>
          </a:prstGeom>
        </p:spPr>
        <p:txBody>
          <a:bodyPr wrap="square">
            <a:spAutoFit/>
          </a:bodyPr>
          <a:lstStyle/>
          <a:p>
            <a:pPr algn="ctr" defTabSz="342900"/>
            <a:r>
              <a:rPr lang="en-US" sz="210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We want to impose structure on the inputs </a:t>
            </a:r>
            <a:r>
              <a:rPr lang="en-US" sz="2100" b="1" i="1"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(x)</a:t>
            </a:r>
            <a:r>
              <a:rPr lang="en-US" sz="2100"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Gill Sans" charset="0"/>
              </a:rPr>
              <a:t> to say something meaningful about the data</a:t>
            </a:r>
          </a:p>
        </p:txBody>
      </p:sp>
      <p:sp>
        <p:nvSpPr>
          <p:cNvPr id="12" name="Slide Number Placeholder 2"/>
          <p:cNvSpPr>
            <a:spLocks noGrp="1"/>
          </p:cNvSpPr>
          <p:nvPr>
            <p:ph type="sldNum" sz="quarter" idx="4"/>
          </p:nvPr>
        </p:nvSpPr>
        <p:spPr>
          <a:xfrm>
            <a:off x="6998329" y="5728195"/>
            <a:ext cx="2133600" cy="273844"/>
          </a:xfrm>
        </p:spPr>
        <p:txBody>
          <a:bodyPr/>
          <a:lstStyle/>
          <a:p>
            <a:pPr defTabSz="342900"/>
            <a:fld id="{A2644288-DBB5-B146-A4C9-3FE617AA0A71}" type="slidenum">
              <a:rPr lang="en-US">
                <a:solidFill>
                  <a:srgbClr val="000000"/>
                </a:solidFill>
                <a:sym typeface="Gill Sans" charset="0"/>
              </a:rPr>
              <a:pPr defTabSz="342900"/>
              <a:t>9</a:t>
            </a:fld>
            <a:endParaRPr lang="en-US" dirty="0">
              <a:solidFill>
                <a:srgbClr val="000000"/>
              </a:solidFill>
              <a:sym typeface="Gill Sans" charset="0"/>
            </a:endParaRPr>
          </a:p>
        </p:txBody>
      </p:sp>
      <p:cxnSp>
        <p:nvCxnSpPr>
          <p:cNvPr id="11" name="Shape 67"/>
          <p:cNvCxnSpPr/>
          <p:nvPr/>
        </p:nvCxnSpPr>
        <p:spPr>
          <a:xfrm>
            <a:off x="3572889" y="3791525"/>
            <a:ext cx="1047680" cy="0"/>
          </a:xfrm>
          <a:prstGeom prst="straightConnector1">
            <a:avLst/>
          </a:prstGeom>
          <a:noFill/>
          <a:ln w="127000" cap="flat">
            <a:solidFill>
              <a:srgbClr val="000000"/>
            </a:solidFill>
            <a:prstDash val="solid"/>
            <a:round/>
            <a:headEnd type="none" w="lg" len="lg"/>
            <a:tailEnd type="stealth" w="lg" len="lg"/>
          </a:ln>
        </p:spPr>
      </p:cxnSp>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63688" y="3131967"/>
            <a:ext cx="1350150" cy="1338172"/>
          </a:xfrm>
          <a:prstGeom prst="rect">
            <a:avLst/>
          </a:prstGeom>
        </p:spPr>
      </p:pic>
    </p:spTree>
    <p:extLst>
      <p:ext uri="{BB962C8B-B14F-4D97-AF65-F5344CB8AC3E}">
        <p14:creationId xmlns:p14="http://schemas.microsoft.com/office/powerpoint/2010/main" val="327676153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_Photography_Campus_0">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45CBBF65F9F714BA6B7672F506B2B6E" ma:contentTypeVersion="0" ma:contentTypeDescription="Create a new document." ma:contentTypeScope="" ma:versionID="f9a81982263cf5f09a0f3f49044eb688">
  <xsd:schema xmlns:xsd="http://www.w3.org/2001/XMLSchema" xmlns:xs="http://www.w3.org/2001/XMLSchema" xmlns:p="http://schemas.microsoft.com/office/2006/metadata/properties" targetNamespace="http://schemas.microsoft.com/office/2006/metadata/properties" ma:root="true" ma:fieldsID="43c307ddd8356acff2b962ac28706ca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ED896D-4F34-4924-85C5-31CFF61C77F8}">
  <ds:schemaRefs>
    <ds:schemaRef ds:uri="http://schemas.microsoft.com/office/2006/metadata/properties"/>
    <ds:schemaRef ds:uri="http://purl.org/dc/dcmitype/"/>
    <ds:schemaRef ds:uri="http://purl.org/dc/elements/1.1/"/>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DE1C1B9A-B966-46DC-B2D8-0A69EF1614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44CBAEA3-3540-4410-A42C-164733B5C1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TotalTime>
  <Words>4200</Words>
  <Application>Microsoft Office PowerPoint</Application>
  <PresentationFormat>On-screen Show (4:3)</PresentationFormat>
  <Paragraphs>483</Paragraphs>
  <Slides>46</Slides>
  <Notes>37</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46</vt:i4>
      </vt:variant>
    </vt:vector>
  </HeadingPairs>
  <TitlesOfParts>
    <vt:vector size="66" baseType="lpstr">
      <vt:lpstr>Amatic SC Regular</vt:lpstr>
      <vt:lpstr>Arial</vt:lpstr>
      <vt:lpstr>Book Antiqua</vt:lpstr>
      <vt:lpstr>Calibri</vt:lpstr>
      <vt:lpstr>Courier New</vt:lpstr>
      <vt:lpstr>Gill Sans</vt:lpstr>
      <vt:lpstr>Lato</vt:lpstr>
      <vt:lpstr>Lato Black</vt:lpstr>
      <vt:lpstr>Lato Bold</vt:lpstr>
      <vt:lpstr>Lato Heavy</vt:lpstr>
      <vt:lpstr>Lato Light</vt:lpstr>
      <vt:lpstr>Lato Regular</vt:lpstr>
      <vt:lpstr>Tahoma</vt:lpstr>
      <vt:lpstr>Times New Roman</vt:lpstr>
      <vt:lpstr>Utopia</vt:lpstr>
      <vt:lpstr>Utopia Regular</vt:lpstr>
      <vt:lpstr>Wingdings</vt:lpstr>
      <vt:lpstr>GW_Photography_Campus_0</vt:lpstr>
      <vt:lpstr>1_Custom Design</vt:lpstr>
      <vt:lpstr>Custom Design</vt:lpstr>
      <vt:lpstr>PowerPoint Presentation</vt:lpstr>
      <vt:lpstr>PowerPoint Presentation</vt:lpstr>
      <vt:lpstr>PowerPoint Presentation</vt:lpstr>
      <vt:lpstr>PowerPoint Presentation</vt:lpstr>
      <vt:lpstr>PowerPoint Presentation</vt:lpstr>
      <vt:lpstr>Outline: Intro to Unsupervised ML</vt:lpstr>
      <vt:lpstr>What is exploratory data analysis?</vt:lpstr>
      <vt:lpstr>Types of exploratory data analysis</vt:lpstr>
      <vt:lpstr>Unsupervised machine learning</vt:lpstr>
      <vt:lpstr>What is clustering?</vt:lpstr>
      <vt:lpstr>GE Capital case study: grouping clients</vt:lpstr>
      <vt:lpstr>Telenor case study: predicting behavior</vt:lpstr>
      <vt:lpstr>Outline: Intro to Unsupervised ML</vt:lpstr>
      <vt:lpstr>Concept summary</vt:lpstr>
      <vt:lpstr>Political clustering</vt:lpstr>
      <vt:lpstr>Finding voting patterns</vt:lpstr>
      <vt:lpstr>Intra vs. inter-cluster distance</vt:lpstr>
      <vt:lpstr>k-means clustering is based on centroids</vt:lpstr>
      <vt:lpstr>k-means in 4 steps</vt:lpstr>
      <vt:lpstr>k-means in 4 steps</vt:lpstr>
      <vt:lpstr>k-means in 4 steps</vt:lpstr>
      <vt:lpstr>k-means in 4 steps</vt:lpstr>
      <vt:lpstr>Measuring distance</vt:lpstr>
      <vt:lpstr>kmeans outputs</vt:lpstr>
      <vt:lpstr>Intra vs. inter-cluster distance</vt:lpstr>
      <vt:lpstr>Step 3: visualize plot</vt:lpstr>
      <vt:lpstr>Step 4: analyze results</vt:lpstr>
      <vt:lpstr>Step 5: validate results</vt:lpstr>
      <vt:lpstr>Step 6: interpret results</vt:lpstr>
      <vt:lpstr>Clustering vs. visualizing</vt:lpstr>
      <vt:lpstr>How good is the clustering?</vt:lpstr>
      <vt:lpstr>How good is the clustering?</vt:lpstr>
      <vt:lpstr>kmeans outputs</vt:lpstr>
      <vt:lpstr>Intra vs. inter-cluster distance</vt:lpstr>
      <vt:lpstr>How good is the clustering?</vt:lpstr>
      <vt:lpstr>How good is the clustering?</vt:lpstr>
      <vt:lpstr>How to select k: two methods</vt:lpstr>
      <vt:lpstr>Elbow method: measure variance</vt:lpstr>
      <vt:lpstr>NbClust: k by majority vote</vt:lpstr>
      <vt:lpstr>NbClust: k by majority vote</vt:lpstr>
      <vt:lpstr>Application of results</vt:lpstr>
      <vt:lpstr>Implications of results</vt:lpstr>
      <vt:lpstr>Limitations of results</vt:lpstr>
      <vt:lpstr>The good, bad, and evil</vt:lpstr>
      <vt:lpstr>PowerPoint Presentation</vt:lpstr>
      <vt:lpstr>The good, bad, and evil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Wright, Brian (bw2zd)</cp:lastModifiedBy>
  <cp:revision>4</cp:revision>
  <dcterms:created xsi:type="dcterms:W3CDTF">2020-01-14T20:21:30Z</dcterms:created>
  <dcterms:modified xsi:type="dcterms:W3CDTF">2025-04-15T00:44:44Z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PresentationID">
    <vt:lpwstr>f55dc76f-255c-40a8-b975-a3cc83c85085</vt:lpwstr>
  </property>
  <property fmtid="{D5CDD505-2E9C-101B-9397-08002B2CF9AE}" pid="3" name="SlidoAppVersion">
    <vt:lpwstr>0.11.0.727</vt:lpwstr>
  </property>
</Properties>
</file>